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7" r:id="rId3"/>
    <p:sldId id="295" r:id="rId4"/>
    <p:sldId id="314" r:id="rId5"/>
    <p:sldId id="315" r:id="rId6"/>
    <p:sldId id="316" r:id="rId7"/>
    <p:sldId id="313" r:id="rId8"/>
    <p:sldId id="317" r:id="rId9"/>
    <p:sldId id="318" r:id="rId10"/>
    <p:sldId id="308" r:id="rId11"/>
    <p:sldId id="319" r:id="rId1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047A"/>
    <a:srgbClr val="003399"/>
    <a:srgbClr val="FECEE9"/>
    <a:srgbClr val="E8E8E8"/>
    <a:srgbClr val="EAFDD7"/>
    <a:srgbClr val="FFFFCC"/>
    <a:srgbClr val="D1FAA8"/>
    <a:srgbClr val="FFC000"/>
    <a:srgbClr val="F4FAD6"/>
    <a:srgbClr val="E8F1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96" autoAdjust="0"/>
    <p:restoredTop sz="99879" autoAdjust="0"/>
  </p:normalViewPr>
  <p:slideViewPr>
    <p:cSldViewPr>
      <p:cViewPr>
        <p:scale>
          <a:sx n="90" d="100"/>
          <a:sy n="90" d="100"/>
        </p:scale>
        <p:origin x="-90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728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EC95E-6906-48FF-8CB5-E11463D274E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728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82083-CCFF-46E2-81E4-53AC7627C5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282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65864-275D-47E4-95DC-702037B74C17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84BE4-341C-40EF-B885-43E64EE912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920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84BE4-341C-40EF-B885-43E64EE912D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84BE4-341C-40EF-B885-43E64EE912D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84BE4-341C-40EF-B885-43E64EE912D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84BE4-341C-40EF-B885-43E64EE912D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84BE4-341C-40EF-B885-43E64EE912D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D:\Мои документы\презентации\2014\Новый рисунок (7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638843"/>
            <a:ext cx="8715436" cy="5004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5333268"/>
            <a:ext cx="2285984" cy="1500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42844" y="142852"/>
            <a:ext cx="9001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СОЦИАЛЬНЫЙ ПАРТНЕРИАТ ЗАПОЛЯРЬЯ:  ВЗАИМОДЕЙСТВИЕ – РАЗВИТИЕ -  УСПЕХ</a:t>
            </a:r>
            <a:endParaRPr lang="ru-RU" dirty="0" smtClean="0">
              <a:latin typeface="Century Gothic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00760" y="1357298"/>
            <a:ext cx="29289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Century Gothic" pitchFamily="34" charset="0"/>
              </a:rPr>
              <a:t>30.11.2018 </a:t>
            </a:r>
            <a:r>
              <a:rPr lang="ru-RU" sz="1400" dirty="0" smtClean="0">
                <a:latin typeface="Century Gothic" pitchFamily="34" charset="0"/>
              </a:rPr>
              <a:t>г. Мурманск</a:t>
            </a:r>
            <a:endParaRPr lang="ru-RU" sz="1400" dirty="0">
              <a:latin typeface="Century Gothic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214282" y="687649"/>
            <a:ext cx="8715436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34745" y="5700789"/>
            <a:ext cx="4286280" cy="864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1300" dirty="0" smtClean="0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Заместитель министра образования и науки</a:t>
            </a:r>
          </a:p>
          <a:p>
            <a:pPr>
              <a:spcBef>
                <a:spcPct val="20000"/>
              </a:spcBef>
            </a:pPr>
            <a:r>
              <a:rPr lang="ru-RU" sz="1300" dirty="0" smtClean="0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Мурманской области</a:t>
            </a:r>
          </a:p>
          <a:p>
            <a:pPr>
              <a:spcBef>
                <a:spcPct val="20000"/>
              </a:spcBef>
            </a:pPr>
            <a:endParaRPr lang="ru-RU" sz="500" dirty="0" smtClean="0">
              <a:latin typeface="Century Gothic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20000"/>
              </a:spcBef>
            </a:pPr>
            <a:r>
              <a:rPr lang="ru-RU" sz="1300" b="1" dirty="0" smtClean="0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Панькова </a:t>
            </a:r>
            <a:r>
              <a:rPr lang="ru-RU" sz="1300" b="1" dirty="0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Е</a:t>
            </a:r>
            <a:r>
              <a:rPr lang="ru-RU" sz="1300" b="1" dirty="0" smtClean="0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катерина </a:t>
            </a:r>
            <a:r>
              <a:rPr lang="ru-RU" sz="1300" b="1" dirty="0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И</a:t>
            </a:r>
            <a:r>
              <a:rPr lang="ru-RU" sz="1300" b="1" dirty="0" smtClean="0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вановна</a:t>
            </a:r>
            <a:endParaRPr lang="ru-RU" sz="1300" b="1" dirty="0">
              <a:latin typeface="Century Gothic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3105835"/>
            <a:ext cx="63367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Дополнительное образование.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Форматы </a:t>
            </a:r>
            <a:r>
              <a:rPr lang="ru-RU" sz="2400" b="1" dirty="0"/>
              <a:t>перспективного сотрудничества</a:t>
            </a:r>
            <a:endParaRPr lang="ru-RU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04664"/>
            <a:ext cx="8286776" cy="1000132"/>
          </a:xfrm>
          <a:prstGeom prst="rect">
            <a:avLst/>
          </a:prstGeom>
          <a:solidFill>
            <a:srgbClr val="D3EAF1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Закон Российской Федерации о государственном заказе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772816"/>
            <a:ext cx="2952328" cy="10001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Сегодня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07904" y="1772816"/>
            <a:ext cx="5046416" cy="1000132"/>
          </a:xfrm>
          <a:prstGeom prst="rect">
            <a:avLst/>
          </a:prstGeom>
          <a:solidFill>
            <a:srgbClr val="D3EAF1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Объем бюджетных средств </a:t>
            </a: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услуги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допобразования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91880" y="2924944"/>
            <a:ext cx="1872208" cy="1000132"/>
          </a:xfrm>
          <a:prstGeom prst="rect">
            <a:avLst/>
          </a:prstGeom>
          <a:solidFill>
            <a:srgbClr val="D3EAF1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Государственное и муниципальное задание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48264" y="2924944"/>
            <a:ext cx="1950523" cy="1000132"/>
          </a:xfrm>
          <a:prstGeom prst="rect">
            <a:avLst/>
          </a:prstGeom>
          <a:solidFill>
            <a:srgbClr val="D3EAF1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Конкурсное распределение для НГО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3910080"/>
            <a:ext cx="2952328" cy="10001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введением </a:t>
            </a: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Закона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соцзаказе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75856" y="5141228"/>
            <a:ext cx="2019158" cy="1000132"/>
          </a:xfrm>
          <a:prstGeom prst="rect">
            <a:avLst/>
          </a:prstGeom>
          <a:solidFill>
            <a:srgbClr val="D3EAF1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осударственные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муниципальные учреждения иных ведомств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40660" y="5091074"/>
            <a:ext cx="1224136" cy="1019893"/>
          </a:xfrm>
          <a:prstGeom prst="rect">
            <a:avLst/>
          </a:prstGeom>
          <a:solidFill>
            <a:srgbClr val="D3EAF1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 НКО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61498" y="5091073"/>
            <a:ext cx="1224136" cy="1019893"/>
          </a:xfrm>
          <a:prstGeom prst="rect">
            <a:avLst/>
          </a:prstGeom>
          <a:solidFill>
            <a:srgbClr val="D3EAF1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НГО, ИП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43608" y="5121467"/>
            <a:ext cx="2019158" cy="1000132"/>
          </a:xfrm>
          <a:prstGeom prst="rect">
            <a:avLst/>
          </a:prstGeom>
          <a:solidFill>
            <a:srgbClr val="D3EAF1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Образовательные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осударственные и муниципальные учреждения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07904" y="4221711"/>
            <a:ext cx="4573975" cy="5871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Равные конкурентные условия на распределение единого объема средств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664583" y="3126944"/>
            <a:ext cx="1100213" cy="5961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Разный ресурс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29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Прямоугольник 73"/>
          <p:cNvSpPr/>
          <p:nvPr/>
        </p:nvSpPr>
        <p:spPr>
          <a:xfrm rot="5400000">
            <a:off x="3457586" y="-2686074"/>
            <a:ext cx="642942" cy="7586678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  <a:alpha val="0"/>
                </a:schemeClr>
              </a:gs>
              <a:gs pos="0">
                <a:schemeClr val="accent5">
                  <a:lumMod val="20000"/>
                  <a:lumOff val="80000"/>
                  <a:alpha val="0"/>
                </a:schemeClr>
              </a:gs>
              <a:gs pos="50000">
                <a:schemeClr val="accent5">
                  <a:lumMod val="20000"/>
                  <a:lumOff val="80000"/>
                  <a:alpha val="6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74013" y="0"/>
            <a:ext cx="1169987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AutoShape 6" descr="https://egov.astrobl.ru/sites/egov.astrobl.ru/files/tehnopark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  <a:ln w="19050">
            <a:solidFill>
              <a:srgbClr val="85A7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AutoShape 58" descr="Частный детский сад mosgordet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7" name="AutoShape 2" descr="Частный детский сад mosgordet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8" name="AutoShape 2" descr="Xss на сайте как взломать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9" name="AutoShape 2" descr="https://im3-tub-ru.yandex.net/i?id=18d621f194b7f98815f08213fd241fa2&amp;n=33&amp;h=190&amp;w=190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0" name="AutoShape 2" descr="http://www.govvrn.ru/wps/wcm/connect/0a23ca6b-e6a2-48b3-ab1d-c7c68b142207/srk.gif?MOD=AJPERES&amp;CACHEID=0a23ca6b-e6a2-48b3-ab1d-c7c68b142207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" name="AutoShape 4" descr="https://im1-tub-ru.yandex.net/i?id=a02a1669e6bf74e816d9bf3ccc72eef3&amp;n=33&amp;h=215&amp;w=36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2" name="AutoShape 7" descr="http://shusharina.16mb.com/13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3" name="AutoShape 11" descr="http://computouchinc.com/wp-content/uploads/2015/03/13541606_l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http://kak-do-ma.ru/img-q5y5x5n416b41454i4j4b43416f5j4t2b436/company/0d/2/6aa2e450740f1f70e0a8e8826a412fdaaf0c92d1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" name="Заголовок 1"/>
          <p:cNvSpPr txBox="1">
            <a:spLocks/>
          </p:cNvSpPr>
          <p:nvPr/>
        </p:nvSpPr>
        <p:spPr>
          <a:xfrm>
            <a:off x="228005" y="1629940"/>
            <a:ext cx="142876" cy="142876"/>
          </a:xfrm>
          <a:prstGeom prst="ellipse">
            <a:avLst/>
          </a:prstGeom>
          <a:solidFill>
            <a:srgbClr val="FECEE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5" name="Прямоугольник 27"/>
          <p:cNvSpPr>
            <a:spLocks noChangeArrowheads="1"/>
          </p:cNvSpPr>
          <p:nvPr/>
        </p:nvSpPr>
        <p:spPr bwMode="auto">
          <a:xfrm>
            <a:off x="150983" y="1431505"/>
            <a:ext cx="3596467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399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ПЕРСОНАЛЬНЫЕ СЕРТИФИКАТЫ</a:t>
            </a:r>
          </a:p>
        </p:txBody>
      </p:sp>
      <p:sp>
        <p:nvSpPr>
          <p:cNvPr id="37" name="Прямоугольник 27"/>
          <p:cNvSpPr>
            <a:spLocks noChangeArrowheads="1"/>
          </p:cNvSpPr>
          <p:nvPr/>
        </p:nvSpPr>
        <p:spPr bwMode="auto">
          <a:xfrm>
            <a:off x="5252404" y="1441138"/>
            <a:ext cx="3596467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399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КОНКУРСНЫЙ МЕТОД </a:t>
            </a:r>
          </a:p>
        </p:txBody>
      </p:sp>
      <p:sp>
        <p:nvSpPr>
          <p:cNvPr id="43" name="Прямоугольник 27"/>
          <p:cNvSpPr>
            <a:spLocks noChangeArrowheads="1"/>
          </p:cNvSpPr>
          <p:nvPr/>
        </p:nvSpPr>
        <p:spPr bwMode="auto">
          <a:xfrm>
            <a:off x="2674490" y="799488"/>
            <a:ext cx="4275347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399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ВОЗМОЖНЫЕ ФИНАНСОВЫЕ МЕХАНИЗМЫ</a:t>
            </a:r>
          </a:p>
        </p:txBody>
      </p:sp>
      <p:sp>
        <p:nvSpPr>
          <p:cNvPr id="44" name="Стрелка влево 43"/>
          <p:cNvSpPr/>
          <p:nvPr/>
        </p:nvSpPr>
        <p:spPr>
          <a:xfrm rot="18912880" flipV="1">
            <a:off x="2747980" y="1196397"/>
            <a:ext cx="300548" cy="1624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 влево 44"/>
          <p:cNvSpPr/>
          <p:nvPr/>
        </p:nvSpPr>
        <p:spPr>
          <a:xfrm rot="13496893" flipV="1">
            <a:off x="6438714" y="1209005"/>
            <a:ext cx="268587" cy="1706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27"/>
          <p:cNvSpPr>
            <a:spLocks noChangeArrowheads="1"/>
          </p:cNvSpPr>
          <p:nvPr/>
        </p:nvSpPr>
        <p:spPr bwMode="auto">
          <a:xfrm>
            <a:off x="145338" y="1815205"/>
            <a:ext cx="3596467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399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Выбирает родитель</a:t>
            </a:r>
          </a:p>
        </p:txBody>
      </p:sp>
      <p:sp>
        <p:nvSpPr>
          <p:cNvPr id="48" name="Прямоугольник 27"/>
          <p:cNvSpPr>
            <a:spLocks noChangeArrowheads="1"/>
          </p:cNvSpPr>
          <p:nvPr/>
        </p:nvSpPr>
        <p:spPr bwMode="auto">
          <a:xfrm>
            <a:off x="5273059" y="1815205"/>
            <a:ext cx="3596467" cy="30777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399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Решает государство</a:t>
            </a:r>
          </a:p>
        </p:txBody>
      </p:sp>
      <p:sp>
        <p:nvSpPr>
          <p:cNvPr id="49" name="Прямоугольник 27"/>
          <p:cNvSpPr>
            <a:spLocks noChangeArrowheads="1"/>
          </p:cNvSpPr>
          <p:nvPr/>
        </p:nvSpPr>
        <p:spPr bwMode="auto">
          <a:xfrm>
            <a:off x="5277824" y="2251543"/>
            <a:ext cx="3596467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399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Направления</a:t>
            </a:r>
          </a:p>
        </p:txBody>
      </p:sp>
      <p:sp>
        <p:nvSpPr>
          <p:cNvPr id="50" name="Прямоугольник 27"/>
          <p:cNvSpPr>
            <a:spLocks noChangeArrowheads="1"/>
          </p:cNvSpPr>
          <p:nvPr/>
        </p:nvSpPr>
        <p:spPr bwMode="auto">
          <a:xfrm>
            <a:off x="5277824" y="3170814"/>
            <a:ext cx="3596467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399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Кто будет поставщиком</a:t>
            </a:r>
          </a:p>
        </p:txBody>
      </p:sp>
      <p:sp>
        <p:nvSpPr>
          <p:cNvPr id="51" name="Прямоугольник 27"/>
          <p:cNvSpPr>
            <a:spLocks noChangeArrowheads="1"/>
          </p:cNvSpPr>
          <p:nvPr/>
        </p:nvSpPr>
        <p:spPr bwMode="auto">
          <a:xfrm>
            <a:off x="5273594" y="2673718"/>
            <a:ext cx="3596467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399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Объем средств, стоимость услуги</a:t>
            </a:r>
          </a:p>
        </p:txBody>
      </p:sp>
      <p:sp>
        <p:nvSpPr>
          <p:cNvPr id="53" name="Прямоугольник 27"/>
          <p:cNvSpPr>
            <a:spLocks noChangeArrowheads="1"/>
          </p:cNvSpPr>
          <p:nvPr/>
        </p:nvSpPr>
        <p:spPr bwMode="auto">
          <a:xfrm>
            <a:off x="149929" y="2251543"/>
            <a:ext cx="3596467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399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Готовность заплатить </a:t>
            </a:r>
          </a:p>
        </p:txBody>
      </p:sp>
      <p:sp>
        <p:nvSpPr>
          <p:cNvPr id="54" name="Прямоугольник 27"/>
          <p:cNvSpPr>
            <a:spLocks noChangeArrowheads="1"/>
          </p:cNvSpPr>
          <p:nvPr/>
        </p:nvSpPr>
        <p:spPr bwMode="auto">
          <a:xfrm>
            <a:off x="198797" y="4272360"/>
            <a:ext cx="3596467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399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Направления, программы</a:t>
            </a:r>
          </a:p>
        </p:txBody>
      </p:sp>
      <p:sp>
        <p:nvSpPr>
          <p:cNvPr id="55" name="Прямоугольник 27"/>
          <p:cNvSpPr>
            <a:spLocks noChangeArrowheads="1"/>
          </p:cNvSpPr>
          <p:nvPr/>
        </p:nvSpPr>
        <p:spPr bwMode="auto">
          <a:xfrm>
            <a:off x="5277824" y="3657697"/>
            <a:ext cx="3596467" cy="307777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399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Поставщик выполняет заказ</a:t>
            </a:r>
          </a:p>
        </p:txBody>
      </p:sp>
      <p:sp>
        <p:nvSpPr>
          <p:cNvPr id="56" name="Прямоугольник 27"/>
          <p:cNvSpPr>
            <a:spLocks noChangeArrowheads="1"/>
          </p:cNvSpPr>
          <p:nvPr/>
        </p:nvSpPr>
        <p:spPr bwMode="auto">
          <a:xfrm>
            <a:off x="5267191" y="4189325"/>
            <a:ext cx="3596467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399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Родитель выбирает из предложенного</a:t>
            </a:r>
          </a:p>
        </p:txBody>
      </p:sp>
      <p:sp>
        <p:nvSpPr>
          <p:cNvPr id="57" name="Прямоугольник 27"/>
          <p:cNvSpPr>
            <a:spLocks noChangeArrowheads="1"/>
          </p:cNvSpPr>
          <p:nvPr/>
        </p:nvSpPr>
        <p:spPr bwMode="auto">
          <a:xfrm>
            <a:off x="198798" y="4704408"/>
            <a:ext cx="3596467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399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Стоимость услуги</a:t>
            </a:r>
          </a:p>
        </p:txBody>
      </p:sp>
      <p:sp>
        <p:nvSpPr>
          <p:cNvPr id="58" name="Прямоугольник 27"/>
          <p:cNvSpPr>
            <a:spLocks noChangeArrowheads="1"/>
          </p:cNvSpPr>
          <p:nvPr/>
        </p:nvSpPr>
        <p:spPr bwMode="auto">
          <a:xfrm>
            <a:off x="183444" y="2713208"/>
            <a:ext cx="3596467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399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К кому пойти</a:t>
            </a:r>
          </a:p>
        </p:txBody>
      </p:sp>
      <p:sp>
        <p:nvSpPr>
          <p:cNvPr id="59" name="Прямоугольник 27"/>
          <p:cNvSpPr>
            <a:spLocks noChangeArrowheads="1"/>
          </p:cNvSpPr>
          <p:nvPr/>
        </p:nvSpPr>
        <p:spPr bwMode="auto">
          <a:xfrm>
            <a:off x="204472" y="3170814"/>
            <a:ext cx="3596467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399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Государство определяет стоимость сертификата</a:t>
            </a:r>
          </a:p>
        </p:txBody>
      </p:sp>
      <p:sp>
        <p:nvSpPr>
          <p:cNvPr id="60" name="Прямоугольник 27"/>
          <p:cNvSpPr>
            <a:spLocks noChangeArrowheads="1"/>
          </p:cNvSpPr>
          <p:nvPr/>
        </p:nvSpPr>
        <p:spPr bwMode="auto">
          <a:xfrm>
            <a:off x="2788365" y="5085184"/>
            <a:ext cx="3596467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399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Участники рынка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189976" y="5446555"/>
            <a:ext cx="2016224" cy="6924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Учреждения дополнительного образования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2401740" y="5452749"/>
            <a:ext cx="1185342" cy="6924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Школы, детские сады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747450" y="5549523"/>
            <a:ext cx="1185342" cy="2923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СПО , вузы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5076056" y="5545082"/>
            <a:ext cx="1008112" cy="2923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СОНКО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6263078" y="5545081"/>
            <a:ext cx="1373517" cy="4924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Коммерческие структуры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7797690" y="5391193"/>
            <a:ext cx="1302635" cy="6924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Предприятия и организации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Прямоугольник 27"/>
          <p:cNvSpPr>
            <a:spLocks noChangeArrowheads="1"/>
          </p:cNvSpPr>
          <p:nvPr/>
        </p:nvSpPr>
        <p:spPr bwMode="auto">
          <a:xfrm>
            <a:off x="198798" y="3861048"/>
            <a:ext cx="3596467" cy="307777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399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Определяет поставщик</a:t>
            </a:r>
          </a:p>
        </p:txBody>
      </p:sp>
      <p:sp>
        <p:nvSpPr>
          <p:cNvPr id="77" name="Прямоугольник 27"/>
          <p:cNvSpPr>
            <a:spLocks noChangeArrowheads="1"/>
          </p:cNvSpPr>
          <p:nvPr/>
        </p:nvSpPr>
        <p:spPr bwMode="auto">
          <a:xfrm>
            <a:off x="204472" y="6381328"/>
            <a:ext cx="2857661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399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Условия входа на рынок:</a:t>
            </a:r>
          </a:p>
        </p:txBody>
      </p:sp>
      <p:sp>
        <p:nvSpPr>
          <p:cNvPr id="78" name="Прямоугольник 27"/>
          <p:cNvSpPr>
            <a:spLocks noChangeArrowheads="1"/>
          </p:cNvSpPr>
          <p:nvPr/>
        </p:nvSpPr>
        <p:spPr bwMode="auto">
          <a:xfrm>
            <a:off x="3549347" y="6381329"/>
            <a:ext cx="2295145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399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Лицензия</a:t>
            </a:r>
          </a:p>
        </p:txBody>
      </p:sp>
      <p:sp>
        <p:nvSpPr>
          <p:cNvPr id="79" name="Прямоугольник 27"/>
          <p:cNvSpPr>
            <a:spLocks noChangeArrowheads="1"/>
          </p:cNvSpPr>
          <p:nvPr/>
        </p:nvSpPr>
        <p:spPr bwMode="auto">
          <a:xfrm>
            <a:off x="6387126" y="6293080"/>
            <a:ext cx="2546805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399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Включение в реестр поставщиков</a:t>
            </a:r>
          </a:p>
        </p:txBody>
      </p:sp>
      <p:sp>
        <p:nvSpPr>
          <p:cNvPr id="80" name="Равнобедренный треугольник 79"/>
          <p:cNvSpPr/>
          <p:nvPr/>
        </p:nvSpPr>
        <p:spPr>
          <a:xfrm rot="5400000">
            <a:off x="5754487" y="6340377"/>
            <a:ext cx="615536" cy="428627"/>
          </a:xfrm>
          <a:prstGeom prst="triangle">
            <a:avLst>
              <a:gd name="adj" fmla="val 49095"/>
            </a:avLst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внобедренный треугольник 80"/>
          <p:cNvSpPr/>
          <p:nvPr/>
        </p:nvSpPr>
        <p:spPr>
          <a:xfrm rot="5400000">
            <a:off x="2971023" y="6320905"/>
            <a:ext cx="615536" cy="428627"/>
          </a:xfrm>
          <a:prstGeom prst="triangle">
            <a:avLst>
              <a:gd name="adj" fmla="val 49095"/>
            </a:avLst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0" y="214290"/>
            <a:ext cx="82153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ФЕДРАЛЬНЫЙ ЗАКОН «О ГОСУДАРСТВЕННОМ СОЦИАЛЬНОМ ЗАКАЗЕ»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5402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74013" y="0"/>
            <a:ext cx="1169987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AutoShape 6" descr="https://egov.astrobl.ru/sites/egov.astrobl.ru/files/tehnopark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6" name="AutoShape 58" descr="Частный детский сад mosgordet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7" name="AutoShape 2" descr="Частный детский сад mosgordet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8" name="AutoShape 2" descr="Xss на сайте как взломать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9" name="AutoShape 2" descr="https://im3-tub-ru.yandex.net/i?id=18d621f194b7f98815f08213fd241fa2&amp;n=33&amp;h=190&amp;w=190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0" name="AutoShape 2" descr="http://www.govvrn.ru/wps/wcm/connect/0a23ca6b-e6a2-48b3-ab1d-c7c68b142207/srk.gif?MOD=AJPERES&amp;CACHEID=0a23ca6b-e6a2-48b3-ab1d-c7c68b142207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" name="AutoShape 4" descr="https://im1-tub-ru.yandex.net/i?id=a02a1669e6bf74e816d9bf3ccc72eef3&amp;n=33&amp;h=215&amp;w=36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2" name="AutoShape 7" descr="http://shusharina.16mb.com/13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3" name="AutoShape 11" descr="http://computouchinc.com/wp-content/uploads/2015/03/13541606_l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" name="Прямоугольник с одним вырезанным углом 46"/>
          <p:cNvSpPr/>
          <p:nvPr/>
        </p:nvSpPr>
        <p:spPr>
          <a:xfrm>
            <a:off x="142844" y="1088257"/>
            <a:ext cx="5094353" cy="642942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27"/>
          <p:cNvSpPr>
            <a:spLocks noChangeArrowheads="1"/>
          </p:cNvSpPr>
          <p:nvPr/>
        </p:nvSpPr>
        <p:spPr bwMode="auto">
          <a:xfrm>
            <a:off x="142844" y="1055934"/>
            <a:ext cx="52372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dirty="0"/>
              <a:t>формирования </a:t>
            </a:r>
            <a:r>
              <a:rPr lang="ru-RU" sz="1600" b="1" dirty="0"/>
              <a:t>единого базового перечня</a:t>
            </a:r>
            <a:r>
              <a:rPr lang="ru-RU" sz="1600" dirty="0"/>
              <a:t> государственных (муниципальных) </a:t>
            </a:r>
            <a:r>
              <a:rPr lang="ru-RU" sz="1600" b="1" dirty="0"/>
              <a:t>услуг</a:t>
            </a:r>
            <a:endParaRPr lang="ru-RU" sz="1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57" name="Прямоугольник с одним вырезанным углом 56"/>
          <p:cNvSpPr/>
          <p:nvPr/>
        </p:nvSpPr>
        <p:spPr>
          <a:xfrm>
            <a:off x="142844" y="2908888"/>
            <a:ext cx="5000660" cy="808972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27"/>
          <p:cNvSpPr>
            <a:spLocks noChangeArrowheads="1"/>
          </p:cNvSpPr>
          <p:nvPr/>
        </p:nvSpPr>
        <p:spPr bwMode="auto">
          <a:xfrm>
            <a:off x="165067" y="2858544"/>
            <a:ext cx="507209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dirty="0"/>
              <a:t>включение основных параметров государственного задания в состав </a:t>
            </a:r>
            <a:r>
              <a:rPr lang="ru-RU" sz="1600" b="1" dirty="0"/>
              <a:t>целевых показателей </a:t>
            </a:r>
            <a:r>
              <a:rPr lang="ru-RU" sz="1600" dirty="0"/>
              <a:t>выполнения соответствующих государственных программ</a:t>
            </a:r>
            <a:endParaRPr lang="ru-RU" sz="1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84" name="Прямоугольник с одним вырезанным углом 83"/>
          <p:cNvSpPr/>
          <p:nvPr/>
        </p:nvSpPr>
        <p:spPr>
          <a:xfrm>
            <a:off x="142844" y="1982357"/>
            <a:ext cx="5072066" cy="732263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Прямоугольник 27"/>
          <p:cNvSpPr>
            <a:spLocks noChangeArrowheads="1"/>
          </p:cNvSpPr>
          <p:nvPr/>
        </p:nvSpPr>
        <p:spPr bwMode="auto">
          <a:xfrm>
            <a:off x="191622" y="1965045"/>
            <a:ext cx="509048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dirty="0"/>
              <a:t>создание </a:t>
            </a:r>
            <a:r>
              <a:rPr lang="ru-RU" sz="1600" b="1" dirty="0"/>
              <a:t>единой методологии расчета нормативных затрат </a:t>
            </a:r>
            <a:r>
              <a:rPr lang="ru-RU" sz="1600" dirty="0"/>
              <a:t>на оказание государственной (муниципальной) услуги</a:t>
            </a:r>
            <a:endParaRPr lang="ru-RU" sz="1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4" name="Равнобедренный треугольник 63"/>
          <p:cNvSpPr/>
          <p:nvPr/>
        </p:nvSpPr>
        <p:spPr>
          <a:xfrm rot="5400000">
            <a:off x="4120226" y="2166231"/>
            <a:ext cx="2617993" cy="428627"/>
          </a:xfrm>
          <a:prstGeom prst="triangle">
            <a:avLst>
              <a:gd name="adj" fmla="val 49095"/>
            </a:avLst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  <a:ln w="19050">
            <a:solidFill>
              <a:srgbClr val="85A7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рямоугольник 73"/>
          <p:cNvSpPr/>
          <p:nvPr/>
        </p:nvSpPr>
        <p:spPr>
          <a:xfrm>
            <a:off x="0" y="71414"/>
            <a:ext cx="8001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БЮДЖЕТНОЕ ПОСЛАНИЕ ПРЕЗИДЕНТА РОССИЙСКОЙ ФЕДЕРАЦИИ О БЮДЖЕТНОЙ ПОЛИТИКЕ   В 2014-2016 ГОДАХ ОТ 13 ИЮНЯ 2013 ГОДА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27"/>
          <p:cNvSpPr>
            <a:spLocks noChangeArrowheads="1"/>
          </p:cNvSpPr>
          <p:nvPr/>
        </p:nvSpPr>
        <p:spPr bwMode="auto">
          <a:xfrm>
            <a:off x="5478697" y="1018131"/>
            <a:ext cx="3596467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3399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Ожидаемый результат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632904" y="1592862"/>
            <a:ext cx="35110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создана единая </a:t>
            </a:r>
            <a:r>
              <a:rPr lang="ru-RU" sz="1600" b="1" dirty="0"/>
              <a:t>правовая и методическая </a:t>
            </a:r>
            <a:r>
              <a:rPr lang="ru-RU" sz="1600" dirty="0"/>
              <a:t>база для оказания государственных (муниципальных) услуг </a:t>
            </a:r>
            <a:endParaRPr lang="ru-RU" sz="1600" dirty="0" smtClean="0"/>
          </a:p>
          <a:p>
            <a:r>
              <a:rPr lang="ru-RU" sz="1600" dirty="0" smtClean="0"/>
              <a:t>в</a:t>
            </a:r>
            <a:r>
              <a:rPr lang="ru-RU" sz="1600" dirty="0"/>
              <a:t> увязке с целевыми показателями развития соответствующих отраслей, </a:t>
            </a:r>
            <a:endParaRPr lang="ru-RU" sz="1600" dirty="0" smtClean="0"/>
          </a:p>
          <a:p>
            <a:r>
              <a:rPr lang="ru-RU" sz="1600" dirty="0" smtClean="0"/>
              <a:t>для </a:t>
            </a:r>
            <a:r>
              <a:rPr lang="ru-RU" sz="1600" b="1" dirty="0"/>
              <a:t>оценки качества и доступности </a:t>
            </a:r>
            <a:r>
              <a:rPr lang="ru-RU" sz="1600" dirty="0"/>
              <a:t>услуг, предоставляемых населению, </a:t>
            </a:r>
            <a:endParaRPr lang="ru-RU" sz="1600" dirty="0" smtClean="0"/>
          </a:p>
          <a:p>
            <a:r>
              <a:rPr lang="ru-RU" sz="1600" b="1" dirty="0" smtClean="0"/>
              <a:t>оценки </a:t>
            </a:r>
            <a:r>
              <a:rPr lang="ru-RU" sz="1600" b="1" dirty="0"/>
              <a:t>эффективности </a:t>
            </a:r>
            <a:r>
              <a:rPr lang="ru-RU" sz="1600" dirty="0"/>
              <a:t>деятельности организаций, </a:t>
            </a:r>
            <a:endParaRPr lang="ru-RU" sz="1600" dirty="0" smtClean="0"/>
          </a:p>
          <a:p>
            <a:r>
              <a:rPr lang="ru-RU" sz="1600" b="1" dirty="0" smtClean="0"/>
              <a:t>развития </a:t>
            </a:r>
            <a:r>
              <a:rPr lang="ru-RU" sz="1600" b="1" dirty="0"/>
              <a:t>конкурентной среды </a:t>
            </a:r>
            <a:r>
              <a:rPr lang="ru-RU" sz="1600" dirty="0"/>
              <a:t>при размещении государственных заданий на конкурсной основе, </a:t>
            </a:r>
            <a:endParaRPr lang="ru-RU" sz="1600" dirty="0" smtClean="0"/>
          </a:p>
          <a:p>
            <a:r>
              <a:rPr lang="ru-RU" sz="1600" dirty="0" smtClean="0"/>
              <a:t>в</a:t>
            </a:r>
            <a:r>
              <a:rPr lang="ru-RU" sz="1600" dirty="0"/>
              <a:t> том числе с </a:t>
            </a:r>
            <a:r>
              <a:rPr lang="ru-RU" sz="1600" b="1" dirty="0"/>
              <a:t>привлечением негосударственных организаций</a:t>
            </a:r>
            <a:r>
              <a:rPr lang="ru-RU" sz="1600" dirty="0"/>
              <a:t>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5098" y="4101240"/>
            <a:ext cx="49784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снять барьеры и ограничения, препят­ствующие доступу негосударственных организаций к оказанию государственных (муниципальных) услуг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9462" y="5192783"/>
            <a:ext cx="497840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расширять практику финансирования государственных (муниципальных) услуг путем предоставления потребителям этих услуг сертификатов, образовательных кредитов </a:t>
            </a:r>
          </a:p>
        </p:txBody>
      </p:sp>
    </p:spTree>
    <p:extLst>
      <p:ext uri="{BB962C8B-B14F-4D97-AF65-F5344CB8AC3E}">
        <p14:creationId xmlns:p14="http://schemas.microsoft.com/office/powerpoint/2010/main" val="3417432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74013" y="0"/>
            <a:ext cx="1169987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AutoShape 6" descr="https://egov.astrobl.ru/sites/egov.astrobl.ru/files/tehnopark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6" name="AutoShape 58" descr="Частный детский сад mosgordet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7" name="AutoShape 2" descr="Частный детский сад mosgordet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8" name="AutoShape 2" descr="Xss на сайте как взломать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9" name="AutoShape 2" descr="https://im3-tub-ru.yandex.net/i?id=18d621f194b7f98815f08213fd241fa2&amp;n=33&amp;h=190&amp;w=190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0" name="AutoShape 2" descr="http://www.govvrn.ru/wps/wcm/connect/0a23ca6b-e6a2-48b3-ab1d-c7c68b142207/srk.gif?MOD=AJPERES&amp;CACHEID=0a23ca6b-e6a2-48b3-ab1d-c7c68b142207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" name="AutoShape 4" descr="https://im1-tub-ru.yandex.net/i?id=a02a1669e6bf74e816d9bf3ccc72eef3&amp;n=33&amp;h=215&amp;w=36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2" name="AutoShape 7" descr="http://shusharina.16mb.com/13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3" name="AutoShape 11" descr="http://computouchinc.com/wp-content/uploads/2015/03/13541606_l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8" name="Picture 8" descr="C:\Users\bryzgalova\Desktop\1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002721"/>
            <a:ext cx="428628" cy="426791"/>
          </a:xfrm>
          <a:prstGeom prst="rect">
            <a:avLst/>
          </a:prstGeom>
          <a:noFill/>
        </p:spPr>
      </p:pic>
      <p:sp>
        <p:nvSpPr>
          <p:cNvPr id="44" name="Прямоугольник с одним вырезанным углом 43"/>
          <p:cNvSpPr/>
          <p:nvPr/>
        </p:nvSpPr>
        <p:spPr>
          <a:xfrm>
            <a:off x="949403" y="1300677"/>
            <a:ext cx="4979919" cy="504301"/>
          </a:xfrm>
          <a:prstGeom prst="snip1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27"/>
          <p:cNvSpPr>
            <a:spLocks noChangeArrowheads="1"/>
          </p:cNvSpPr>
          <p:nvPr/>
        </p:nvSpPr>
        <p:spPr bwMode="auto">
          <a:xfrm>
            <a:off x="857224" y="3643314"/>
            <a:ext cx="50720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i="1" dirty="0" smtClean="0">
                <a:solidFill>
                  <a:srgbClr val="355493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утв. заместителем Председателя Правительства РФ О.Ю. </a:t>
            </a:r>
            <a:r>
              <a:rPr lang="ru-RU" sz="1200" i="1" dirty="0" err="1" smtClean="0">
                <a:solidFill>
                  <a:srgbClr val="355493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Голодец</a:t>
            </a:r>
            <a:r>
              <a:rPr lang="ru-RU" sz="1200" i="1" dirty="0" smtClean="0">
                <a:solidFill>
                  <a:srgbClr val="355493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№ 3468п-П44 от 23.05.2016</a:t>
            </a:r>
            <a:endParaRPr lang="ru-RU" sz="1200" i="1" dirty="0">
              <a:solidFill>
                <a:srgbClr val="355493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7" name="Прямоугольник с одним вырезанным углом 46"/>
          <p:cNvSpPr/>
          <p:nvPr/>
        </p:nvSpPr>
        <p:spPr>
          <a:xfrm>
            <a:off x="785786" y="1090598"/>
            <a:ext cx="5072098" cy="642942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pic>
        <p:nvPicPr>
          <p:cNvPr id="48" name="Picture 8" descr="C:\Users\bryzgalova\Desktop\1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786058"/>
            <a:ext cx="428628" cy="426791"/>
          </a:xfrm>
          <a:prstGeom prst="rect">
            <a:avLst/>
          </a:prstGeom>
          <a:noFill/>
        </p:spPr>
      </p:pic>
      <p:sp>
        <p:nvSpPr>
          <p:cNvPr id="49" name="Прямоугольник 27"/>
          <p:cNvSpPr>
            <a:spLocks noChangeArrowheads="1"/>
          </p:cNvSpPr>
          <p:nvPr/>
        </p:nvSpPr>
        <p:spPr bwMode="auto">
          <a:xfrm>
            <a:off x="928662" y="1058275"/>
            <a:ext cx="50721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Бюджетные послания Президента России В.В.Путина</a:t>
            </a:r>
            <a:endParaRPr lang="ru-RU" sz="1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52" name="Прямоугольник 27"/>
          <p:cNvSpPr>
            <a:spLocks noChangeArrowheads="1"/>
          </p:cNvSpPr>
          <p:nvPr/>
        </p:nvSpPr>
        <p:spPr bwMode="auto">
          <a:xfrm>
            <a:off x="344944" y="6581001"/>
            <a:ext cx="42270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i="1" dirty="0" smtClean="0">
                <a:solidFill>
                  <a:srgbClr val="355493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утв. Председателем Правительства РФ 29 .09.2018</a:t>
            </a:r>
            <a:endParaRPr lang="ru-RU" sz="1200" i="1" dirty="0">
              <a:solidFill>
                <a:srgbClr val="355493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53" name="Загнутый угол 52"/>
          <p:cNvSpPr/>
          <p:nvPr/>
        </p:nvSpPr>
        <p:spPr>
          <a:xfrm>
            <a:off x="6572264" y="2860885"/>
            <a:ext cx="2428892" cy="2496941"/>
          </a:xfrm>
          <a:prstGeom prst="foldedCorner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572264" y="2892509"/>
            <a:ext cx="24288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Комплексный план мероприятий Мурманской области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по обеспечению поэтапного доступа негосударственных организаций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к предоставлению услуг в соц. сфере, финансируемых из бюджетных источников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с одним вырезанным углом 55"/>
          <p:cNvSpPr/>
          <p:nvPr/>
        </p:nvSpPr>
        <p:spPr>
          <a:xfrm>
            <a:off x="1000100" y="2996137"/>
            <a:ext cx="4929222" cy="718615"/>
          </a:xfrm>
          <a:prstGeom prst="snip1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с одним вырезанным углом 56"/>
          <p:cNvSpPr/>
          <p:nvPr/>
        </p:nvSpPr>
        <p:spPr>
          <a:xfrm>
            <a:off x="857224" y="2830107"/>
            <a:ext cx="5000660" cy="808972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27"/>
          <p:cNvSpPr>
            <a:spLocks noChangeArrowheads="1"/>
          </p:cNvSpPr>
          <p:nvPr/>
        </p:nvSpPr>
        <p:spPr bwMode="auto">
          <a:xfrm>
            <a:off x="857224" y="2786058"/>
            <a:ext cx="50006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Комплекс мер по обеспечению доступа НКО к бюджетным средствам на предоставление социальных услуг</a:t>
            </a:r>
            <a:endParaRPr lang="ru-RU" sz="1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pic>
        <p:nvPicPr>
          <p:cNvPr id="59" name="Picture 8" descr="C:\Users\bryzgalova\Desktop\1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4152133"/>
            <a:ext cx="428628" cy="426791"/>
          </a:xfrm>
          <a:prstGeom prst="rect">
            <a:avLst/>
          </a:prstGeom>
          <a:noFill/>
        </p:spPr>
      </p:pic>
      <p:sp>
        <p:nvSpPr>
          <p:cNvPr id="60" name="Прямоугольник с одним вырезанным углом 59"/>
          <p:cNvSpPr/>
          <p:nvPr/>
        </p:nvSpPr>
        <p:spPr>
          <a:xfrm>
            <a:off x="1000100" y="4362212"/>
            <a:ext cx="4929222" cy="718615"/>
          </a:xfrm>
          <a:prstGeom prst="snip1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с одним вырезанным углом 79"/>
          <p:cNvSpPr/>
          <p:nvPr/>
        </p:nvSpPr>
        <p:spPr>
          <a:xfrm>
            <a:off x="857224" y="4181365"/>
            <a:ext cx="5000660" cy="808972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Прямоугольник 27"/>
          <p:cNvSpPr>
            <a:spLocks noChangeArrowheads="1"/>
          </p:cNvSpPr>
          <p:nvPr/>
        </p:nvSpPr>
        <p:spPr bwMode="auto">
          <a:xfrm>
            <a:off x="857224" y="4152134"/>
            <a:ext cx="50006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Дорожная карта «Поддержка доступа негосударственных организаций к предоставлению услуг в социальной сфере»</a:t>
            </a:r>
            <a:endParaRPr lang="ru-RU" sz="1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82" name="Прямоугольник 27"/>
          <p:cNvSpPr>
            <a:spLocks noChangeArrowheads="1"/>
          </p:cNvSpPr>
          <p:nvPr/>
        </p:nvSpPr>
        <p:spPr bwMode="auto">
          <a:xfrm>
            <a:off x="857192" y="2357430"/>
            <a:ext cx="54293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i="1" dirty="0" smtClean="0">
                <a:solidFill>
                  <a:srgbClr val="1D4779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утв. распоряжением Правительства РФ </a:t>
            </a:r>
            <a:r>
              <a:rPr lang="ru-RU" sz="1100" i="1" dirty="0" smtClean="0">
                <a:solidFill>
                  <a:srgbClr val="1D4779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№ </a:t>
            </a:r>
            <a:r>
              <a:rPr lang="en-US" sz="1100" i="1" dirty="0" smtClean="0">
                <a:solidFill>
                  <a:srgbClr val="1D4779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1738</a:t>
            </a:r>
            <a:r>
              <a:rPr lang="ru-RU" sz="1100" i="1" dirty="0" smtClean="0">
                <a:solidFill>
                  <a:srgbClr val="1D4779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от 05.09.2015</a:t>
            </a:r>
            <a:endParaRPr lang="ru-RU" sz="1100" i="1" dirty="0">
              <a:solidFill>
                <a:srgbClr val="1D4779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83" name="Прямоугольник с одним вырезанным углом 82"/>
          <p:cNvSpPr/>
          <p:nvPr/>
        </p:nvSpPr>
        <p:spPr>
          <a:xfrm>
            <a:off x="1000068" y="2210318"/>
            <a:ext cx="4929222" cy="209795"/>
          </a:xfrm>
          <a:prstGeom prst="snip1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с одним вырезанным углом 83"/>
          <p:cNvSpPr/>
          <p:nvPr/>
        </p:nvSpPr>
        <p:spPr>
          <a:xfrm>
            <a:off x="857192" y="2044288"/>
            <a:ext cx="5000660" cy="304388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Прямоугольник 27"/>
          <p:cNvSpPr>
            <a:spLocks noChangeArrowheads="1"/>
          </p:cNvSpPr>
          <p:nvPr/>
        </p:nvSpPr>
        <p:spPr bwMode="auto">
          <a:xfrm>
            <a:off x="857192" y="2000240"/>
            <a:ext cx="50006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Стандарт развития конкуренции</a:t>
            </a:r>
            <a:endParaRPr lang="ru-RU" sz="1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344944" y="5572820"/>
            <a:ext cx="4001098" cy="1000132"/>
          </a:xfrm>
          <a:prstGeom prst="rect">
            <a:avLst/>
          </a:prstGeom>
          <a:solidFill>
            <a:srgbClr val="D3EAF1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направления деятельности Правительства Российской Федерации на период до 2024 года.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Раздел «Социальная активность»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0" name="Picture 4" descr="http://omaiorova.ru/wp-content/uploads/2010/02/vz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70415" y="5572140"/>
            <a:ext cx="451979" cy="995360"/>
          </a:xfrm>
          <a:prstGeom prst="rect">
            <a:avLst/>
          </a:prstGeom>
          <a:noFill/>
        </p:spPr>
      </p:pic>
      <p:sp>
        <p:nvSpPr>
          <p:cNvPr id="96" name="Прямоугольник 27"/>
          <p:cNvSpPr>
            <a:spLocks noChangeArrowheads="1"/>
          </p:cNvSpPr>
          <p:nvPr/>
        </p:nvSpPr>
        <p:spPr bwMode="auto">
          <a:xfrm>
            <a:off x="6572264" y="4646835"/>
            <a:ext cx="22860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i="1" dirty="0" smtClean="0">
                <a:solidFill>
                  <a:srgbClr val="355493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утв. распоряжением Правительства МО </a:t>
            </a:r>
          </a:p>
          <a:p>
            <a:r>
              <a:rPr lang="ru-RU" sz="1200" i="1" dirty="0" smtClean="0">
                <a:solidFill>
                  <a:srgbClr val="355493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№ 217-РП от 02.08.2016 </a:t>
            </a:r>
            <a:endParaRPr lang="ru-RU" sz="1200" i="1" dirty="0">
              <a:solidFill>
                <a:srgbClr val="355493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97" name="Загнутый угол 96"/>
          <p:cNvSpPr/>
          <p:nvPr/>
        </p:nvSpPr>
        <p:spPr>
          <a:xfrm>
            <a:off x="6572264" y="1019160"/>
            <a:ext cx="2500330" cy="1695460"/>
          </a:xfrm>
          <a:prstGeom prst="foldedCorner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Rectangle 1"/>
          <p:cNvSpPr>
            <a:spLocks noChangeArrowheads="1"/>
          </p:cNvSpPr>
          <p:nvPr/>
        </p:nvSpPr>
        <p:spPr bwMode="auto">
          <a:xfrm>
            <a:off x="6576557" y="1003629"/>
            <a:ext cx="2496037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План мероприятий («дорожная карта»)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 содействию развитию конкуренции </a:t>
            </a: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 Мурманской области</a:t>
            </a: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 период до 2019 года</a:t>
            </a:r>
          </a:p>
          <a:p>
            <a:endParaRPr lang="ru-RU" sz="1200" i="1" dirty="0" smtClean="0">
              <a:solidFill>
                <a:srgbClr val="355493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r>
              <a:rPr lang="ru-RU" sz="1200" i="1" dirty="0" smtClean="0">
                <a:solidFill>
                  <a:srgbClr val="355493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утв. распоряжением Губернатора МО </a:t>
            </a:r>
          </a:p>
          <a:p>
            <a:r>
              <a:rPr lang="ru-RU" sz="1200" i="1" dirty="0" smtClean="0">
                <a:solidFill>
                  <a:srgbClr val="355493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№ 173-РГ от 15.12.2016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3" name="Picture 8" descr="C:\Users\bryzgalova\Desktop\1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1216259"/>
            <a:ext cx="428628" cy="426791"/>
          </a:xfrm>
          <a:prstGeom prst="rect">
            <a:avLst/>
          </a:prstGeom>
          <a:noFill/>
        </p:spPr>
      </p:pic>
      <p:sp>
        <p:nvSpPr>
          <p:cNvPr id="64" name="Равнобедренный треугольник 63"/>
          <p:cNvSpPr/>
          <p:nvPr/>
        </p:nvSpPr>
        <p:spPr>
          <a:xfrm rot="5400000">
            <a:off x="4214809" y="2928936"/>
            <a:ext cx="4143404" cy="428627"/>
          </a:xfrm>
          <a:prstGeom prst="triangle">
            <a:avLst>
              <a:gd name="adj" fmla="val 49095"/>
            </a:avLst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  <a:ln w="19050">
            <a:solidFill>
              <a:srgbClr val="85A7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рямоугольник 73"/>
          <p:cNvSpPr/>
          <p:nvPr/>
        </p:nvSpPr>
        <p:spPr>
          <a:xfrm>
            <a:off x="0" y="71414"/>
            <a:ext cx="80010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ПРИВЛЕЧЕНИЕ НЕГОСУДАРСТВЕННЫХ ОРГАНИЗАЦИЙ К ОКАЗАНИЮ СОЦИАЛЬНЫХ УСЛУГ – ЗАДАЧА РЕАЛЬНОГО ВРЕМЕНИ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427984" y="5379708"/>
            <a:ext cx="47160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/>
              <a:t>расширение </a:t>
            </a:r>
            <a:r>
              <a:rPr lang="ru-RU" sz="1400" dirty="0"/>
              <a:t>доступа СОНКО и организаций социального предпринимательства к предоставлению услуг в отраслях социальной </a:t>
            </a:r>
            <a:r>
              <a:rPr lang="ru-RU" sz="1400" dirty="0" smtClean="0"/>
              <a:t>сферы;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/>
              <a:t>увеличение </a:t>
            </a:r>
            <a:r>
              <a:rPr lang="ru-RU" sz="1400" dirty="0"/>
              <a:t>доли трудоспособного населения, профессионально занятого в СОНКО и организациях социального предпринимательства, до 3 </a:t>
            </a:r>
            <a:r>
              <a:rPr lang="ru-RU" sz="1400" dirty="0" smtClean="0"/>
              <a:t>процентов</a:t>
            </a:r>
            <a:endParaRPr lang="ru-RU" sz="1400" dirty="0"/>
          </a:p>
        </p:txBody>
      </p:sp>
      <p:sp>
        <p:nvSpPr>
          <p:cNvPr id="46" name="Прямоугольник 27"/>
          <p:cNvSpPr>
            <a:spLocks noChangeArrowheads="1"/>
          </p:cNvSpPr>
          <p:nvPr/>
        </p:nvSpPr>
        <p:spPr bwMode="auto">
          <a:xfrm>
            <a:off x="857191" y="5016167"/>
            <a:ext cx="54293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i="1" dirty="0" smtClean="0">
                <a:solidFill>
                  <a:srgbClr val="355493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утв. распоряжением Правительства РФ № 1144-р от 08.06.2016</a:t>
            </a:r>
            <a:endParaRPr lang="ru-RU" sz="1200" i="1" dirty="0">
              <a:solidFill>
                <a:srgbClr val="355493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8784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-2272" y="32266"/>
            <a:ext cx="8229600" cy="682109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 smtClean="0"/>
              <a:t>НЕГОСУДАРСТВЕННЫЕ ПОСТАВЩИКИ </a:t>
            </a:r>
            <a:br>
              <a:rPr lang="ru-RU" sz="1800" b="1" dirty="0" smtClean="0"/>
            </a:br>
            <a:r>
              <a:rPr lang="ru-RU" sz="1800" b="1" dirty="0" smtClean="0"/>
              <a:t>В СФЕРЕ ОБРАЗОВАНИЯ В  МУРМАНСКОЙ ОБЛАСТИ</a:t>
            </a:r>
            <a:endParaRPr lang="ru-RU" sz="1800" b="1" dirty="0"/>
          </a:p>
        </p:txBody>
      </p:sp>
      <p:pic>
        <p:nvPicPr>
          <p:cNvPr id="7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74013" y="0"/>
            <a:ext cx="1169987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27"/>
          <p:cNvSpPr>
            <a:spLocks noChangeArrowheads="1"/>
          </p:cNvSpPr>
          <p:nvPr/>
        </p:nvSpPr>
        <p:spPr bwMode="auto">
          <a:xfrm>
            <a:off x="125227" y="1870555"/>
            <a:ext cx="368890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ea typeface="Arial Unicode MS" pitchFamily="34" charset="-128"/>
                <a:cs typeface="Arial" pitchFamily="34" charset="0"/>
              </a:rPr>
              <a:t>Частное дошкольное образовательное учреждение «Детский сад № 26 ОАО «Российские железные дороги»</a:t>
            </a:r>
            <a:endParaRPr lang="ru-RU" sz="14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19927" y="1110309"/>
            <a:ext cx="882891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Закон Мурманской области от 10.12.2013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1684-01-ЗМО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(пункт 3 статья 4) </a:t>
            </a: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«О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региональных нормативах финансового обеспечения образовательной деятельности муниципальных дошкольных образовательных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организаций»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7"/>
          <p:cNvSpPr>
            <a:spLocks noChangeArrowheads="1"/>
          </p:cNvSpPr>
          <p:nvPr/>
        </p:nvSpPr>
        <p:spPr bwMode="auto">
          <a:xfrm>
            <a:off x="4240689" y="1870555"/>
            <a:ext cx="306781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" panose="020B0604020202020204" pitchFamily="34" charset="0"/>
                <a:ea typeface="Arial Unicode MS" pitchFamily="34" charset="-128"/>
                <a:cs typeface="Arial" pitchFamily="34" charset="0"/>
              </a:rPr>
              <a:t>Имеет государственную аккредитацию </a:t>
            </a:r>
            <a:r>
              <a:rPr lang="ru-RU" sz="1400" dirty="0" smtClean="0">
                <a:latin typeface="Arial" panose="020B0604020202020204" pitchFamily="34" charset="0"/>
                <a:ea typeface="Arial Unicode MS" pitchFamily="34" charset="-128"/>
                <a:cs typeface="Arial" pitchFamily="34" charset="0"/>
              </a:rPr>
              <a:t>программ дошкольного образования</a:t>
            </a:r>
            <a:endParaRPr lang="ru-RU" sz="14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2" name="Прямоугольник 27"/>
          <p:cNvSpPr>
            <a:spLocks noChangeArrowheads="1"/>
          </p:cNvSpPr>
          <p:nvPr/>
        </p:nvSpPr>
        <p:spPr bwMode="auto">
          <a:xfrm>
            <a:off x="7668343" y="1845008"/>
            <a:ext cx="1414195" cy="7386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itchFamily="34" charset="-128"/>
                <a:cs typeface="Arial" pitchFamily="34" charset="0"/>
              </a:rPr>
              <a:t>от 9 до 11,7 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itchFamily="34" charset="-128"/>
                <a:cs typeface="Arial" pitchFamily="34" charset="0"/>
              </a:rPr>
              <a:t>млн рублей ежегодно</a:t>
            </a:r>
            <a:endParaRPr lang="ru-RU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19927" y="802532"/>
            <a:ext cx="8352928" cy="307777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Рынок услуг дошкольного образования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125227" y="1848973"/>
            <a:ext cx="3798701" cy="795879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3995936" y="1870555"/>
            <a:ext cx="3672407" cy="795879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19927" y="3048660"/>
            <a:ext cx="88289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Закон Мурманской области от 19.12.2005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706-01-ЗМО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(пункт 5 статьи 4)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"О региональных нормативах финансового обеспечения образовательной деятельности в Мурманской области" </a:t>
            </a:r>
          </a:p>
        </p:txBody>
      </p:sp>
      <p:sp>
        <p:nvSpPr>
          <p:cNvPr id="48" name="Прямоугольник 27"/>
          <p:cNvSpPr>
            <a:spLocks noChangeArrowheads="1"/>
          </p:cNvSpPr>
          <p:nvPr/>
        </p:nvSpPr>
        <p:spPr bwMode="auto">
          <a:xfrm>
            <a:off x="7668344" y="3568510"/>
            <a:ext cx="1458856" cy="7386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itchFamily="34" charset="-128"/>
                <a:cs typeface="Arial" pitchFamily="34" charset="0"/>
              </a:rPr>
              <a:t>от 4,7 до 4,9 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itchFamily="34" charset="-128"/>
                <a:cs typeface="Arial" pitchFamily="34" charset="0"/>
              </a:rPr>
              <a:t>млн рублей ежегодно</a:t>
            </a:r>
            <a:endParaRPr lang="ru-RU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25227" y="2740883"/>
            <a:ext cx="8352928" cy="307777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Рынок услуг начального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общего, основного общего, среднего общего образования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Стрелка вправо 49"/>
          <p:cNvSpPr/>
          <p:nvPr/>
        </p:nvSpPr>
        <p:spPr>
          <a:xfrm>
            <a:off x="153197" y="3573841"/>
            <a:ext cx="3770731" cy="795879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Частное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общеобразовательное учреждение «Школа </a:t>
            </a:r>
            <a:r>
              <a:rPr lang="ru-RU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Пионер</a:t>
            </a:r>
            <a:r>
              <a:rPr lang="ru-RU" sz="1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Стрелка вправо 50"/>
          <p:cNvSpPr/>
          <p:nvPr/>
        </p:nvSpPr>
        <p:spPr>
          <a:xfrm>
            <a:off x="3995936" y="3512827"/>
            <a:ext cx="3816423" cy="917908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Arial Unicode MS" pitchFamily="34" charset="-128"/>
                <a:cs typeface="Arial" pitchFamily="34" charset="0"/>
              </a:rPr>
              <a:t>Имеет </a:t>
            </a:r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ea typeface="Arial Unicode MS" pitchFamily="34" charset="-128"/>
                <a:cs typeface="Arial" pitchFamily="34" charset="0"/>
              </a:rPr>
              <a:t>государственную аккредитацию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Arial Unicode MS" pitchFamily="34" charset="-128"/>
                <a:cs typeface="Arial" pitchFamily="34" charset="0"/>
              </a:rPr>
              <a:t>программ н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ачального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общего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основного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общего, среднего общего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Arial Unicode MS" pitchFamily="34" charset="-128"/>
                <a:cs typeface="Arial" pitchFamily="34" charset="0"/>
              </a:rPr>
              <a:t>образования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40427" y="4799656"/>
            <a:ext cx="882891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Постановление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Правительства Мурманской области от 25.06.2018 № 282-ПП</a:t>
            </a: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 предоставлении субсидии из областного бюджета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социально-ориентированным некоммерческим организациям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Мурманской области на предоставление услуги по психолого-педагогическому консультированию обучающихся, их родителей (законных представителей) и педагогических работников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Стрелка вправо 26"/>
          <p:cNvSpPr/>
          <p:nvPr/>
        </p:nvSpPr>
        <p:spPr>
          <a:xfrm>
            <a:off x="218684" y="5944441"/>
            <a:ext cx="3705244" cy="795879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Частное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учреждение социального 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Обслуживания «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Социальный центр – SOS Мурманск»</a:t>
            </a:r>
          </a:p>
          <a:p>
            <a:pPr algn="ctr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Стрелка вправо 27"/>
          <p:cNvSpPr/>
          <p:nvPr/>
        </p:nvSpPr>
        <p:spPr>
          <a:xfrm>
            <a:off x="3995937" y="5932676"/>
            <a:ext cx="3672407" cy="795879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Участие в конкурсном отборе, наличие опыта работы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53197" y="4491879"/>
            <a:ext cx="8352928" cy="307777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Рынок услуг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психолого-педагогического сопровождения детей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 ОВЗ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7"/>
          <p:cNvSpPr>
            <a:spLocks noChangeArrowheads="1"/>
          </p:cNvSpPr>
          <p:nvPr/>
        </p:nvSpPr>
        <p:spPr bwMode="auto">
          <a:xfrm>
            <a:off x="7812359" y="6010471"/>
            <a:ext cx="1314842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270,4 тыс.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рублей</a:t>
            </a:r>
            <a:endParaRPr lang="ru-RU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54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Скругленный прямоугольник 51"/>
          <p:cNvSpPr/>
          <p:nvPr/>
        </p:nvSpPr>
        <p:spPr>
          <a:xfrm>
            <a:off x="357158" y="5214950"/>
            <a:ext cx="4929190" cy="500066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0" y="1857364"/>
            <a:ext cx="9144000" cy="32861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74013" y="0"/>
            <a:ext cx="1169987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AutoShape 6" descr="https://egov.astrobl.ru/sites/egov.astrobl.ru/files/tehnopark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  <a:ln w="19050">
            <a:solidFill>
              <a:srgbClr val="85A7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AutoShape 58" descr="Частный детский сад mosgordet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7" name="AutoShape 2" descr="Частный детский сад mosgordet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8" name="AutoShape 2" descr="Xss на сайте как взломать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9" name="AutoShape 2" descr="https://im3-tub-ru.yandex.net/i?id=18d621f194b7f98815f08213fd241fa2&amp;n=33&amp;h=190&amp;w=190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0" name="AutoShape 2" descr="http://www.govvrn.ru/wps/wcm/connect/0a23ca6b-e6a2-48b3-ab1d-c7c68b142207/srk.gif?MOD=AJPERES&amp;CACHEID=0a23ca6b-e6a2-48b3-ab1d-c7c68b142207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" name="AutoShape 4" descr="https://im1-tub-ru.yandex.net/i?id=a02a1669e6bf74e816d9bf3ccc72eef3&amp;n=33&amp;h=215&amp;w=36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2" name="AutoShape 7" descr="http://shusharina.16mb.com/13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3" name="AutoShape 11" descr="http://computouchinc.com/wp-content/uploads/2015/03/13541606_l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5" name="Заголовок 1"/>
          <p:cNvSpPr txBox="1">
            <a:spLocks/>
          </p:cNvSpPr>
          <p:nvPr/>
        </p:nvSpPr>
        <p:spPr>
          <a:xfrm>
            <a:off x="2123728" y="5748828"/>
            <a:ext cx="4104456" cy="10715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Заголовок 1"/>
          <p:cNvSpPr txBox="1">
            <a:spLocks/>
          </p:cNvSpPr>
          <p:nvPr/>
        </p:nvSpPr>
        <p:spPr>
          <a:xfrm>
            <a:off x="142844" y="2000240"/>
            <a:ext cx="273021" cy="29348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4" name="Заголовок 1"/>
          <p:cNvSpPr txBox="1">
            <a:spLocks/>
          </p:cNvSpPr>
          <p:nvPr/>
        </p:nvSpPr>
        <p:spPr>
          <a:xfrm>
            <a:off x="272989" y="2071678"/>
            <a:ext cx="142876" cy="1428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6" name="Прямоугольник 27"/>
          <p:cNvSpPr>
            <a:spLocks noChangeArrowheads="1"/>
          </p:cNvSpPr>
          <p:nvPr/>
        </p:nvSpPr>
        <p:spPr bwMode="auto">
          <a:xfrm>
            <a:off x="428596" y="1928802"/>
            <a:ext cx="8501122" cy="318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300" dirty="0" smtClean="0">
                <a:latin typeface="Arial" pitchFamily="34" charset="0"/>
                <a:cs typeface="Arial" pitchFamily="34" charset="0"/>
              </a:rPr>
              <a:t>По состоянию на 30.09.2018 конкурсные процедуры по выбору поставщиков  услуг дополнительного образования детей проведены в трех муниципальных образованиях:</a:t>
            </a:r>
          </a:p>
          <a:p>
            <a:endParaRPr lang="ru-RU" sz="13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300" b="1" dirty="0" smtClean="0">
                <a:latin typeface="Arial" pitchFamily="34" charset="0"/>
                <a:cs typeface="Arial" pitchFamily="34" charset="0"/>
              </a:rPr>
              <a:t> город Кировск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 – предусмотрено  1 138 608,48 руб. на организацию обучения по дополнительным общеобразовательным программам на 60 детей.</a:t>
            </a:r>
          </a:p>
          <a:p>
            <a:pPr algn="just"/>
            <a:r>
              <a:rPr lang="ru-RU" sz="1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На 01.10.2018 года  распределено 1 122 571,4 руб. на 50 детей. Получатель субсидии -  АНО «Детский развивающий центр «Ай, да, Я!»).</a:t>
            </a:r>
          </a:p>
          <a:p>
            <a:pPr algn="just"/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200" b="1" i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13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город Полярные Зори </a:t>
            </a:r>
            <a:r>
              <a:rPr lang="ru-RU" sz="13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– по результатам конкурса, состоявшегося 01.06.2018 года,</a:t>
            </a:r>
          </a:p>
          <a:p>
            <a:pPr algn="just"/>
            <a:r>
              <a:rPr lang="ru-RU" sz="13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171 108,8 руб. распределено ИП Бирюкова (12 детей).</a:t>
            </a:r>
          </a:p>
          <a:p>
            <a:pPr algn="just"/>
            <a:r>
              <a:rPr lang="ru-RU" sz="1200" i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(До конца 2018  года состоится еще один конкурс на передачу объема услуг на 15 детей на реализацию дополнительных общеразвивающих программ физкультурно-оздоровительной направленности (213 886,05 рублей).</a:t>
            </a:r>
          </a:p>
          <a:p>
            <a:pPr algn="just"/>
            <a:endParaRPr lang="ru-RU" sz="1200" i="1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050" i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13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ЗАТО г. Североморск  </a:t>
            </a:r>
            <a:r>
              <a:rPr lang="ru-RU" sz="13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- по результатам конкурса, состоявшегося 27.08.2018 года  субсидия в сумме 109 843,2 руб. предоставлена частному образовательному учреждению «Юный умник».</a:t>
            </a:r>
            <a:endParaRPr lang="ru-RU" sz="13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pic>
        <p:nvPicPr>
          <p:cNvPr id="41988" name="Picture 4" descr="http://www.tulapressa.ru/wp-content/uploads/2016/01/de80b9184ff37c7a5b5975d292b788ae_L.jpg"/>
          <p:cNvPicPr>
            <a:picLocks noChangeAspect="1" noChangeArrowheads="1"/>
          </p:cNvPicPr>
          <p:nvPr/>
        </p:nvPicPr>
        <p:blipFill>
          <a:blip r:embed="rId4" cstate="print"/>
          <a:srcRect b="3503"/>
          <a:stretch>
            <a:fillRect/>
          </a:stretch>
        </p:blipFill>
        <p:spPr bwMode="auto">
          <a:xfrm>
            <a:off x="3321834" y="5820266"/>
            <a:ext cx="1538197" cy="928694"/>
          </a:xfrm>
          <a:prstGeom prst="rect">
            <a:avLst/>
          </a:prstGeom>
          <a:noFill/>
        </p:spPr>
      </p:pic>
      <p:pic>
        <p:nvPicPr>
          <p:cNvPr id="41992" name="Picture 8" descr="https://xn--h1aa0abgczd7be.xn--p1ai/media/uploads/tribune/albums/scholinyu-budni/roboty-idut-v-shkoly/96259.jpg"/>
          <p:cNvPicPr>
            <a:picLocks noChangeAspect="1" noChangeArrowheads="1"/>
          </p:cNvPicPr>
          <p:nvPr/>
        </p:nvPicPr>
        <p:blipFill>
          <a:blip r:embed="rId5" cstate="print"/>
          <a:srcRect b="16665"/>
          <a:stretch>
            <a:fillRect/>
          </a:stretch>
        </p:blipFill>
        <p:spPr bwMode="auto">
          <a:xfrm>
            <a:off x="2267744" y="5845691"/>
            <a:ext cx="1054091" cy="928693"/>
          </a:xfrm>
          <a:prstGeom prst="rect">
            <a:avLst/>
          </a:prstGeom>
          <a:noFill/>
        </p:spPr>
      </p:pic>
      <p:pic>
        <p:nvPicPr>
          <p:cNvPr id="4108" name="Picture 12" descr="https://media.fulledu.ru/documents/images/2018.04.13.10/article/5ad10bbc39d49817ab1bf4e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0032" y="5839839"/>
            <a:ext cx="1285884" cy="928694"/>
          </a:xfrm>
          <a:prstGeom prst="rect">
            <a:avLst/>
          </a:prstGeom>
          <a:noFill/>
        </p:spPr>
      </p:pic>
      <p:sp>
        <p:nvSpPr>
          <p:cNvPr id="32" name="Заголовок 1"/>
          <p:cNvSpPr txBox="1">
            <a:spLocks/>
          </p:cNvSpPr>
          <p:nvPr/>
        </p:nvSpPr>
        <p:spPr>
          <a:xfrm>
            <a:off x="71406" y="5286388"/>
            <a:ext cx="273021" cy="29348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3" name="Прямоугольник 27"/>
          <p:cNvSpPr>
            <a:spLocks noChangeArrowheads="1"/>
          </p:cNvSpPr>
          <p:nvPr/>
        </p:nvSpPr>
        <p:spPr bwMode="auto">
          <a:xfrm>
            <a:off x="357158" y="5214950"/>
            <a:ext cx="492922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3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Количество «пилотных» муниципалитетов, внедривших конкурсное распределение объемов </a:t>
            </a:r>
            <a:r>
              <a:rPr lang="ru-RU" sz="1300" dirty="0" err="1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допобразования</a:t>
            </a:r>
            <a:r>
              <a:rPr lang="ru-RU" sz="13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детей</a:t>
            </a:r>
            <a:endParaRPr lang="ru-RU" sz="13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5" name="Заголовок 1"/>
          <p:cNvSpPr txBox="1">
            <a:spLocks/>
          </p:cNvSpPr>
          <p:nvPr/>
        </p:nvSpPr>
        <p:spPr>
          <a:xfrm>
            <a:off x="201551" y="5286388"/>
            <a:ext cx="142876" cy="1428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6" name="Прямоугольник 27"/>
          <p:cNvSpPr>
            <a:spLocks noChangeArrowheads="1"/>
          </p:cNvSpPr>
          <p:nvPr/>
        </p:nvSpPr>
        <p:spPr bwMode="auto">
          <a:xfrm>
            <a:off x="357158" y="5751971"/>
            <a:ext cx="64294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5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2016</a:t>
            </a:r>
            <a:endParaRPr lang="ru-RU" sz="15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7" name="Прямоугольник 27"/>
          <p:cNvSpPr>
            <a:spLocks noChangeArrowheads="1"/>
          </p:cNvSpPr>
          <p:nvPr/>
        </p:nvSpPr>
        <p:spPr bwMode="auto">
          <a:xfrm>
            <a:off x="357157" y="6434665"/>
            <a:ext cx="785818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5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2018</a:t>
            </a:r>
            <a:endParaRPr lang="ru-RU" sz="15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0" name="Заголовок 1"/>
          <p:cNvSpPr txBox="1">
            <a:spLocks/>
          </p:cNvSpPr>
          <p:nvPr/>
        </p:nvSpPr>
        <p:spPr>
          <a:xfrm>
            <a:off x="1000100" y="6472079"/>
            <a:ext cx="642941" cy="24019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1" name="Прямоугольник 27"/>
          <p:cNvSpPr>
            <a:spLocks noChangeArrowheads="1"/>
          </p:cNvSpPr>
          <p:nvPr/>
        </p:nvSpPr>
        <p:spPr bwMode="auto">
          <a:xfrm>
            <a:off x="1321570" y="5807447"/>
            <a:ext cx="32147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i="1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</a:p>
        </p:txBody>
      </p:sp>
      <p:sp>
        <p:nvSpPr>
          <p:cNvPr id="42" name="Прямоугольник 27"/>
          <p:cNvSpPr>
            <a:spLocks noChangeArrowheads="1"/>
          </p:cNvSpPr>
          <p:nvPr/>
        </p:nvSpPr>
        <p:spPr bwMode="auto">
          <a:xfrm>
            <a:off x="1643041" y="6464031"/>
            <a:ext cx="2939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i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5</a:t>
            </a:r>
            <a:endParaRPr lang="ru-RU" sz="1200" i="1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-32" y="-24"/>
            <a:ext cx="80724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ПРОЕКТ: ПЕРЕДАЧА МУНИЦИПАЛЬНЫХ УСЛУГ В СФЕРЕ ДОПОЛНИТЕЛЬНОГО ОБРАЗОВАНИЯ ДЕТЕЙ (утвержден 19.12.2016)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27"/>
          <p:cNvSpPr>
            <a:spLocks noChangeArrowheads="1"/>
          </p:cNvSpPr>
          <p:nvPr/>
        </p:nvSpPr>
        <p:spPr bwMode="auto">
          <a:xfrm>
            <a:off x="31" y="785794"/>
            <a:ext cx="904890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solidFill>
                  <a:srgbClr val="003399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Стартовые условия на конец 2016 г.: </a:t>
            </a:r>
          </a:p>
          <a:p>
            <a:r>
              <a:rPr lang="ru-RU" sz="1400" i="1" dirty="0" smtClean="0">
                <a:solidFill>
                  <a:srgbClr val="003399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весь объем финансирования распределяется посредством гос.(муниципального) задания, </a:t>
            </a:r>
          </a:p>
          <a:p>
            <a:r>
              <a:rPr lang="ru-RU" sz="1400" i="1" dirty="0" smtClean="0">
                <a:solidFill>
                  <a:srgbClr val="003399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10 негосударственных организаций имеют лицензию на дополнительное образование детей, </a:t>
            </a:r>
          </a:p>
          <a:p>
            <a:r>
              <a:rPr lang="ru-RU" sz="1400" i="1" dirty="0" smtClean="0">
                <a:solidFill>
                  <a:srgbClr val="003399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из них только 2 – по программам, не связанным с обучением детей иностранным языкам </a:t>
            </a:r>
            <a:endParaRPr lang="ru-RU" sz="1400" i="1" dirty="0">
              <a:solidFill>
                <a:srgbClr val="003399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5998778" y="5211138"/>
            <a:ext cx="3050156" cy="500066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Количество негосударственных организаций, получивших лицензию </a:t>
            </a:r>
          </a:p>
        </p:txBody>
      </p:sp>
      <p:sp>
        <p:nvSpPr>
          <p:cNvPr id="55" name="Прямоугольник 27"/>
          <p:cNvSpPr>
            <a:spLocks noChangeArrowheads="1"/>
          </p:cNvSpPr>
          <p:nvPr/>
        </p:nvSpPr>
        <p:spPr bwMode="auto">
          <a:xfrm>
            <a:off x="357158" y="6101947"/>
            <a:ext cx="64294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5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2017</a:t>
            </a:r>
            <a:endParaRPr lang="ru-RU" sz="15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56" name="Заголовок 1"/>
          <p:cNvSpPr txBox="1">
            <a:spLocks/>
          </p:cNvSpPr>
          <p:nvPr/>
        </p:nvSpPr>
        <p:spPr>
          <a:xfrm>
            <a:off x="1000100" y="6139359"/>
            <a:ext cx="285752" cy="2401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7" name="Прямоугольник 27"/>
          <p:cNvSpPr>
            <a:spLocks noChangeArrowheads="1"/>
          </p:cNvSpPr>
          <p:nvPr/>
        </p:nvSpPr>
        <p:spPr bwMode="auto">
          <a:xfrm>
            <a:off x="1321570" y="6157423"/>
            <a:ext cx="32147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i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2</a:t>
            </a:r>
            <a:endParaRPr lang="ru-RU" sz="1200" i="1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58" name="Заголовок 1"/>
          <p:cNvSpPr txBox="1">
            <a:spLocks/>
          </p:cNvSpPr>
          <p:nvPr/>
        </p:nvSpPr>
        <p:spPr>
          <a:xfrm>
            <a:off x="5652120" y="5299027"/>
            <a:ext cx="273021" cy="29348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9" name="Заголовок 1"/>
          <p:cNvSpPr txBox="1">
            <a:spLocks/>
          </p:cNvSpPr>
          <p:nvPr/>
        </p:nvSpPr>
        <p:spPr>
          <a:xfrm>
            <a:off x="5782265" y="5299027"/>
            <a:ext cx="142876" cy="1428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0" name="Прямоугольник 27"/>
          <p:cNvSpPr>
            <a:spLocks noChangeArrowheads="1"/>
          </p:cNvSpPr>
          <p:nvPr/>
        </p:nvSpPr>
        <p:spPr bwMode="auto">
          <a:xfrm>
            <a:off x="6411223" y="5784363"/>
            <a:ext cx="64294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5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2015</a:t>
            </a:r>
            <a:endParaRPr lang="ru-RU" sz="15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1" name="Прямоугольник 27"/>
          <p:cNvSpPr>
            <a:spLocks noChangeArrowheads="1"/>
          </p:cNvSpPr>
          <p:nvPr/>
        </p:nvSpPr>
        <p:spPr bwMode="auto">
          <a:xfrm>
            <a:off x="6411222" y="6467057"/>
            <a:ext cx="785818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5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2018</a:t>
            </a:r>
            <a:endParaRPr lang="ru-RU" sz="15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2" name="Заголовок 1"/>
          <p:cNvSpPr txBox="1">
            <a:spLocks/>
          </p:cNvSpPr>
          <p:nvPr/>
        </p:nvSpPr>
        <p:spPr>
          <a:xfrm>
            <a:off x="7054165" y="6504471"/>
            <a:ext cx="1018297" cy="20780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3" name="Прямоугольник 27"/>
          <p:cNvSpPr>
            <a:spLocks noChangeArrowheads="1"/>
          </p:cNvSpPr>
          <p:nvPr/>
        </p:nvSpPr>
        <p:spPr bwMode="auto">
          <a:xfrm>
            <a:off x="7375635" y="5839839"/>
            <a:ext cx="32147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i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6</a:t>
            </a:r>
            <a:endParaRPr lang="ru-RU" sz="1200" i="1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4" name="Прямоугольник 27"/>
          <p:cNvSpPr>
            <a:spLocks noChangeArrowheads="1"/>
          </p:cNvSpPr>
          <p:nvPr/>
        </p:nvSpPr>
        <p:spPr bwMode="auto">
          <a:xfrm>
            <a:off x="8138335" y="6464031"/>
            <a:ext cx="3753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i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17</a:t>
            </a:r>
            <a:endParaRPr lang="ru-RU" sz="1200" i="1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5" name="Прямоугольник 27"/>
          <p:cNvSpPr>
            <a:spLocks noChangeArrowheads="1"/>
          </p:cNvSpPr>
          <p:nvPr/>
        </p:nvSpPr>
        <p:spPr bwMode="auto">
          <a:xfrm>
            <a:off x="6411223" y="6134339"/>
            <a:ext cx="64294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5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2016</a:t>
            </a:r>
            <a:endParaRPr lang="ru-RU" sz="15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74" name="Заголовок 1"/>
          <p:cNvSpPr txBox="1">
            <a:spLocks/>
          </p:cNvSpPr>
          <p:nvPr/>
        </p:nvSpPr>
        <p:spPr>
          <a:xfrm>
            <a:off x="7054164" y="6171751"/>
            <a:ext cx="482205" cy="2401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5" name="Прямоугольник 27"/>
          <p:cNvSpPr>
            <a:spLocks noChangeArrowheads="1"/>
          </p:cNvSpPr>
          <p:nvPr/>
        </p:nvSpPr>
        <p:spPr bwMode="auto">
          <a:xfrm>
            <a:off x="7669866" y="6171539"/>
            <a:ext cx="46846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i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10</a:t>
            </a:r>
            <a:endParaRPr lang="ru-RU" sz="1200" i="1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76" name="Заголовок 1"/>
          <p:cNvSpPr txBox="1">
            <a:spLocks/>
          </p:cNvSpPr>
          <p:nvPr/>
        </p:nvSpPr>
        <p:spPr>
          <a:xfrm>
            <a:off x="7054164" y="5807447"/>
            <a:ext cx="285752" cy="2401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6692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256488"/>
              </p:ext>
            </p:extLst>
          </p:nvPr>
        </p:nvGraphicFramePr>
        <p:xfrm>
          <a:off x="165498" y="1576529"/>
          <a:ext cx="8654974" cy="1334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4842"/>
                <a:gridCol w="4191156"/>
                <a:gridCol w="1458010"/>
                <a:gridCol w="1930966"/>
              </a:tblGrid>
              <a:tr h="33359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2.1.15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Предоставление  субсидии социально ориентированным некоммерческим организациям Мурманской области на предоставление услуги по дополнительному образованию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Всего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4 791,81411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3335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2018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3335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2019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1 194,12979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3335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2020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3 597,68432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65498" y="690914"/>
            <a:ext cx="77188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 Правительства Мурманской области от 30.09.2013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568-ПП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«Об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утверждении государственной программы Мурманской области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«Развитие образования»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на 2014-2020 годы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74013" y="0"/>
            <a:ext cx="1169987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0" y="169253"/>
            <a:ext cx="8072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СУБСИДИЯ ИЗ ОБЛ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СТНОГО БЮДЖЕТА В 2019 ГОДУ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0198" y="3006824"/>
            <a:ext cx="8352928" cy="338554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Рынок услуг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дополнительного  образования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173422" y="4356622"/>
            <a:ext cx="3376452" cy="795879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Негосударственные организации,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том числе СО НКО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(одна или несколько )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3591975" y="4356622"/>
            <a:ext cx="3198259" cy="795879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Имеющие лицензию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осуществление образовательной деятельности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4362" y="3402515"/>
            <a:ext cx="882891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постановления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Правительства Мурманской области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 предоставлении субсидии из областного бюджета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негосударственным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в том числе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социально-ориентированным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некоммерческим организациям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Мурманской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области на предоставление услуги по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реализации дополнительных общеобразовательных общеразвивающих программ физкультурной направленности»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27"/>
          <p:cNvSpPr>
            <a:spLocks noChangeArrowheads="1"/>
          </p:cNvSpPr>
          <p:nvPr/>
        </p:nvSpPr>
        <p:spPr bwMode="auto">
          <a:xfrm>
            <a:off x="7236296" y="4299089"/>
            <a:ext cx="1800200" cy="7386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3,5</a:t>
            </a:r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млн рублей</a:t>
            </a:r>
          </a:p>
          <a:p>
            <a:pPr algn="ctr"/>
            <a:r>
              <a:rPr lang="ru-RU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н</a:t>
            </a:r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а 2019/2020 учебный год</a:t>
            </a:r>
            <a:endParaRPr lang="ru-RU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6" name="Прямоугольник 27"/>
          <p:cNvSpPr>
            <a:spLocks noChangeArrowheads="1"/>
          </p:cNvSpPr>
          <p:nvPr/>
        </p:nvSpPr>
        <p:spPr bwMode="auto">
          <a:xfrm>
            <a:off x="7443232" y="5167654"/>
            <a:ext cx="1394718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133 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человека</a:t>
            </a:r>
            <a:endParaRPr lang="ru-RU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7" name="Прямоугольник 27"/>
          <p:cNvSpPr>
            <a:spLocks noChangeArrowheads="1"/>
          </p:cNvSpPr>
          <p:nvPr/>
        </p:nvSpPr>
        <p:spPr bwMode="auto">
          <a:xfrm>
            <a:off x="357158" y="5751971"/>
            <a:ext cx="64294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5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2016</a:t>
            </a:r>
            <a:endParaRPr lang="ru-RU" sz="15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964381" y="5834940"/>
            <a:ext cx="1087339" cy="24019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0" name="Прямоугольник 27"/>
          <p:cNvSpPr>
            <a:spLocks noChangeArrowheads="1"/>
          </p:cNvSpPr>
          <p:nvPr/>
        </p:nvSpPr>
        <p:spPr bwMode="auto">
          <a:xfrm>
            <a:off x="2051720" y="5807447"/>
            <a:ext cx="1306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i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28 тыс. детей</a:t>
            </a:r>
            <a:endParaRPr lang="ru-RU" sz="1200" i="1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2" name="Прямоугольник 27"/>
          <p:cNvSpPr>
            <a:spLocks noChangeArrowheads="1"/>
          </p:cNvSpPr>
          <p:nvPr/>
        </p:nvSpPr>
        <p:spPr bwMode="auto">
          <a:xfrm>
            <a:off x="357158" y="6101947"/>
            <a:ext cx="64294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5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2017</a:t>
            </a:r>
            <a:endParaRPr lang="ru-RU" sz="15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1000100" y="6139358"/>
            <a:ext cx="861548" cy="2857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4" name="Прямоугольник 27"/>
          <p:cNvSpPr>
            <a:spLocks noChangeArrowheads="1"/>
          </p:cNvSpPr>
          <p:nvPr/>
        </p:nvSpPr>
        <p:spPr bwMode="auto">
          <a:xfrm>
            <a:off x="2051720" y="6157423"/>
            <a:ext cx="1306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i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23 тыс. детей</a:t>
            </a:r>
            <a:endParaRPr lang="ru-RU" sz="1200" i="1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71406" y="5286388"/>
            <a:ext cx="273021" cy="29348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6" name="Прямоугольник 27"/>
          <p:cNvSpPr>
            <a:spLocks noChangeArrowheads="1"/>
          </p:cNvSpPr>
          <p:nvPr/>
        </p:nvSpPr>
        <p:spPr bwMode="auto">
          <a:xfrm>
            <a:off x="357158" y="5167654"/>
            <a:ext cx="492922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3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Число детей, занимающихся по программам ДО физкультурно-спортивной направленности</a:t>
            </a:r>
            <a:endParaRPr lang="ru-RU" sz="13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201551" y="5286388"/>
            <a:ext cx="142876" cy="1428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  <a:ln w="19050">
            <a:solidFill>
              <a:srgbClr val="85A7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7438132" y="5895813"/>
            <a:ext cx="1598364" cy="7386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25 тыс</a:t>
            </a:r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. рублей</a:t>
            </a:r>
          </a:p>
          <a:p>
            <a:pPr algn="ctr"/>
            <a:r>
              <a:rPr lang="ru-RU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н</a:t>
            </a:r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а человека в год</a:t>
            </a:r>
            <a:endParaRPr lang="ru-RU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3549874" y="5619736"/>
            <a:ext cx="3912516" cy="1189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 descr="ÐÑÐµÑÐ¾ÑÑÐ¸Ð¹ÑÐºÐ¸Ðµ ÑÐ¿Ð¾ÑÑÐ¸Ð²Ð½ÑÐµ ÑÐ¾ÑÐµÐ²Ð½Ð¾Ð²Ð°Ð½Ð¸Ñ Â«ÐÑÐµÐ·Ð¸Ð´ÐµÐ½ÑÑÐºÐ¸Ðµ ÑÐ¾ÑÑÑÐ·Ð°Ð½Ð¸ÑÂ» Ð² ÐÐ½Ð°Ð¿Ð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9858" y="5740853"/>
            <a:ext cx="1303374" cy="1026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ÐÐ¾Ð¼Ð°Ð½Ð´Ð° ÑÐµÐ½ÑÑÐ° Â«ÐÐ°Ð¿Ð»Ð°Ð½Ð´Ð¸ÑÂ» ÑÑÐ¿ÐµÑÐ½Ð¾ Ð²ÑÑÑÑÐ¿Ð¸Ð»Ð° Ð½Ð° Ð¥VIII ÑÑÐ°Ð´Ð¸ÑÐ¸Ð¾Ð½Ð½Ð¾Ð¼ Ð¾ÑÐºÑÑÑÐ¾Ð¼ ÑÑÑÐ½Ð¸ÑÐµ Ð¿Ð¾ ÑÑÑÐ±Ð¾Ð»Ñ Ð¿Ð°Ð¼ÑÑÐ¸ ÑÐºÐ¸Ð¿Ð°Ð¶Ð° ÐÐÐ Â«ÐÑÑÑÐºÂ»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613" y="5724781"/>
            <a:ext cx="1464097" cy="1053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ÐÐ°ÑÑÐ¸Ð½ÐºÐ¸ Ð¿Ð¾ Ð·Ð°Ð¿ÑÐ¾ÑÑ Ð´ÐµÑÑÐºÐ¸Ð¹ ÑÐ¿Ð¾ÑÑ ÑÐ¾ÑÐ¾ ÐÐ£Ð ÐÐÐÐ¡ÐÐÐ¯ ÐÐÐÐÐ¡Ð¢Ð¬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8096" y="5724781"/>
            <a:ext cx="1211762" cy="107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995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3494" y="836712"/>
            <a:ext cx="8795975" cy="49244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Формирование </a:t>
            </a:r>
            <a:r>
              <a:rPr lang="ru-RU" sz="1300" b="1" dirty="0">
                <a:latin typeface="Arial" panose="020B0604020202020204" pitchFamily="34" charset="0"/>
                <a:cs typeface="Arial" panose="020B0604020202020204" pitchFamily="34" charset="0"/>
              </a:rPr>
              <a:t>эффективной системы выявления, поддержки и </a:t>
            </a: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развития способностей </a:t>
            </a:r>
            <a:r>
              <a:rPr lang="ru-RU" sz="1300" b="1" dirty="0">
                <a:latin typeface="Arial" panose="020B0604020202020204" pitchFamily="34" charset="0"/>
                <a:cs typeface="Arial" panose="020B0604020202020204" pitchFamily="34" charset="0"/>
              </a:rPr>
              <a:t>и талантов у детей и молодежи, </a:t>
            </a: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направленной на </a:t>
            </a:r>
            <a:r>
              <a:rPr lang="ru-RU" sz="1300" b="1" dirty="0">
                <a:latin typeface="Arial" panose="020B0604020202020204" pitchFamily="34" charset="0"/>
                <a:cs typeface="Arial" panose="020B0604020202020204" pitchFamily="34" charset="0"/>
              </a:rPr>
              <a:t>самоопределение и профессиональную ориентацию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1611" y="1435030"/>
            <a:ext cx="3024336" cy="1000132"/>
          </a:xfrm>
          <a:prstGeom prst="rect">
            <a:avLst/>
          </a:prstGeom>
          <a:solidFill>
            <a:srgbClr val="D3EAF1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Основные направления деятельности Правительства Российской Федерации на период до 2024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года 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9897" y="1416023"/>
            <a:ext cx="5436095" cy="2923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Охват программами ДО - </a:t>
            </a: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80 %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детей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в возрасте от 5 до 18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лет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3888" y="5248572"/>
            <a:ext cx="5436095" cy="8925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Адресная работа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детьми: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ограниченными возможностями здоровья, </a:t>
            </a: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детьми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, находящимися в трудной жизненной ситуации, </a:t>
            </a: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одаренными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детьми;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55776" y="6165304"/>
            <a:ext cx="6444208" cy="49244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Сфера </a:t>
            </a:r>
            <a:r>
              <a:rPr lang="ru-RU" sz="1300" b="1" dirty="0">
                <a:latin typeface="Arial" panose="020B0604020202020204" pitchFamily="34" charset="0"/>
                <a:cs typeface="Arial" panose="020B0604020202020204" pitchFamily="34" charset="0"/>
              </a:rPr>
              <a:t>дополнительного образования детей является привлекательной для инвестиций и предпринимательской </a:t>
            </a: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инициативы</a:t>
            </a:r>
            <a:endParaRPr lang="ru-RU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44967" y="2923952"/>
            <a:ext cx="5436096" cy="4924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Ежегодное увеличение на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4,5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доли учеников 4 - 11 классов, участвующих во всероссийской олимпиаде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школьников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7028" y="2622736"/>
            <a:ext cx="3022585" cy="910210"/>
          </a:xfrm>
          <a:prstGeom prst="rect">
            <a:avLst/>
          </a:prstGeom>
          <a:solidFill>
            <a:srgbClr val="D3EAF1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Национальный проект «Образование»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78848" y="1772816"/>
            <a:ext cx="5436095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Создано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900 тыс. новых мест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реализации программ ДО в организациях различных типов и видов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63888" y="3416395"/>
            <a:ext cx="5436096" cy="4924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Не менее </a:t>
            </a: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70% детей с ОВЗ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обучаются по программам ДО, </a:t>
            </a: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 дистанционным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63888" y="3945309"/>
            <a:ext cx="5436096" cy="6924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Численность обучающихся по основным или дополнительным общеобразовательным программам, прошедших </a:t>
            </a:r>
            <a:r>
              <a:rPr lang="ru-RU" sz="1300" b="1" dirty="0">
                <a:latin typeface="Arial" panose="020B0604020202020204" pitchFamily="34" charset="0"/>
                <a:cs typeface="Arial" panose="020B0604020202020204" pitchFamily="34" charset="0"/>
              </a:rPr>
              <a:t>обучение на </a:t>
            </a: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онлайн-курсах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– 300 тыс. человек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563374" y="4688353"/>
            <a:ext cx="5436095" cy="4924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Охват программами ДО технической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и естественно-научной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направленности – </a:t>
            </a: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18 %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детей в возрасте от 5 до 18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лет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09235" y="3633970"/>
            <a:ext cx="3022585" cy="910210"/>
          </a:xfrm>
          <a:prstGeom prst="rect">
            <a:avLst/>
          </a:prstGeom>
          <a:solidFill>
            <a:srgbClr val="D3EAF1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Государственная программа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Российской Федерации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«Развитие образования»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7"/>
          <p:cNvSpPr>
            <a:spLocks noChangeArrowheads="1"/>
          </p:cNvSpPr>
          <p:nvPr/>
        </p:nvSpPr>
        <p:spPr bwMode="auto">
          <a:xfrm>
            <a:off x="235686" y="4544180"/>
            <a:ext cx="3096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i="1" dirty="0" smtClean="0">
                <a:solidFill>
                  <a:srgbClr val="1D4779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утв. </a:t>
            </a:r>
            <a:r>
              <a:rPr lang="ru-RU" sz="1200" i="1" dirty="0">
                <a:solidFill>
                  <a:srgbClr val="1D4779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п</a:t>
            </a:r>
            <a:r>
              <a:rPr lang="ru-RU" sz="1200" i="1" dirty="0" smtClean="0">
                <a:solidFill>
                  <a:srgbClr val="1D4779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остановлением Правительства РФ </a:t>
            </a:r>
            <a:r>
              <a:rPr lang="ru-RU" sz="1100" i="1" dirty="0" smtClean="0">
                <a:solidFill>
                  <a:srgbClr val="1D4779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№ 1642 </a:t>
            </a:r>
            <a:r>
              <a:rPr lang="ru-RU" sz="1100" i="1" dirty="0" smtClean="0">
                <a:solidFill>
                  <a:srgbClr val="1D4779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от </a:t>
            </a:r>
            <a:r>
              <a:rPr lang="ru-RU" sz="1100" i="1" dirty="0" smtClean="0">
                <a:solidFill>
                  <a:srgbClr val="1D4779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26.12.2017</a:t>
            </a:r>
            <a:endParaRPr lang="ru-RU" sz="1100" i="1" dirty="0">
              <a:solidFill>
                <a:srgbClr val="1D4779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35685" y="5008911"/>
            <a:ext cx="3022585" cy="910210"/>
          </a:xfrm>
          <a:prstGeom prst="rect">
            <a:avLst/>
          </a:prstGeom>
          <a:solidFill>
            <a:srgbClr val="D3EAF1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Концепция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развития дополнительного образования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детей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7"/>
          <p:cNvSpPr>
            <a:spLocks noChangeArrowheads="1"/>
          </p:cNvSpPr>
          <p:nvPr/>
        </p:nvSpPr>
        <p:spPr bwMode="auto">
          <a:xfrm>
            <a:off x="240676" y="5910292"/>
            <a:ext cx="3096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i="1" dirty="0" smtClean="0">
                <a:solidFill>
                  <a:srgbClr val="1D4779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утв. </a:t>
            </a:r>
            <a:r>
              <a:rPr lang="ru-RU" sz="1200" i="1" dirty="0" smtClean="0">
                <a:solidFill>
                  <a:srgbClr val="1D4779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распоряжением Правительства РФ </a:t>
            </a:r>
            <a:r>
              <a:rPr lang="ru-RU" sz="1100" i="1" dirty="0" smtClean="0">
                <a:solidFill>
                  <a:srgbClr val="1D4779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№ 1726-р </a:t>
            </a:r>
            <a:r>
              <a:rPr lang="ru-RU" sz="1100" i="1" dirty="0" smtClean="0">
                <a:solidFill>
                  <a:srgbClr val="1D4779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от </a:t>
            </a:r>
            <a:r>
              <a:rPr lang="ru-RU" sz="1100" i="1" dirty="0" smtClean="0">
                <a:solidFill>
                  <a:srgbClr val="1D4779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04.09.2014</a:t>
            </a:r>
            <a:endParaRPr lang="ru-RU" sz="1100" i="1" dirty="0">
              <a:solidFill>
                <a:srgbClr val="1D4779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5" name="Прямоугольник 27"/>
          <p:cNvSpPr>
            <a:spLocks noChangeArrowheads="1"/>
          </p:cNvSpPr>
          <p:nvPr/>
        </p:nvSpPr>
        <p:spPr bwMode="auto">
          <a:xfrm>
            <a:off x="2202424" y="2468847"/>
            <a:ext cx="1232044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itchFamily="34" charset="-128"/>
                <a:cs typeface="Arial" pitchFamily="34" charset="0"/>
              </a:rPr>
              <a:t>К </a:t>
            </a:r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itchFamily="34" charset="-128"/>
                <a:cs typeface="Arial" pitchFamily="34" charset="0"/>
              </a:rPr>
              <a:t>2025 </a:t>
            </a:r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itchFamily="34" charset="-128"/>
                <a:cs typeface="Arial" pitchFamily="34" charset="0"/>
              </a:rPr>
              <a:t>году</a:t>
            </a:r>
            <a:endParaRPr lang="ru-RU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9" name="Прямоугольник 27"/>
          <p:cNvSpPr>
            <a:spLocks noChangeArrowheads="1"/>
          </p:cNvSpPr>
          <p:nvPr/>
        </p:nvSpPr>
        <p:spPr bwMode="auto">
          <a:xfrm>
            <a:off x="2158336" y="3416395"/>
            <a:ext cx="1276132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itchFamily="34" charset="-128"/>
                <a:cs typeface="Arial" pitchFamily="34" charset="0"/>
              </a:rPr>
              <a:t>К 2020 году</a:t>
            </a:r>
            <a:endParaRPr lang="ru-RU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0" name="Прямоугольник 27"/>
          <p:cNvSpPr>
            <a:spLocks noChangeArrowheads="1"/>
          </p:cNvSpPr>
          <p:nvPr/>
        </p:nvSpPr>
        <p:spPr bwMode="auto">
          <a:xfrm>
            <a:off x="2195166" y="4863851"/>
            <a:ext cx="1224708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itchFamily="34" charset="-128"/>
                <a:cs typeface="Arial" pitchFamily="34" charset="0"/>
              </a:rPr>
              <a:t>К 2020 году</a:t>
            </a:r>
            <a:endParaRPr lang="ru-RU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pic>
        <p:nvPicPr>
          <p:cNvPr id="27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74013" y="0"/>
            <a:ext cx="1169987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Прямоугольник 27"/>
          <p:cNvSpPr/>
          <p:nvPr/>
        </p:nvSpPr>
        <p:spPr>
          <a:xfrm>
            <a:off x="0" y="169253"/>
            <a:ext cx="8072494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ЗАДАЧИ И ПОКАЗАТЕЛИ В СФЕРЕ ДОПОЛНИТЕЛЬНОГО ОБРАЗОВАНИЯ</a:t>
            </a:r>
            <a:endParaRPr lang="ru-RU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  <a:ln w="19050">
            <a:solidFill>
              <a:srgbClr val="85A7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3563888" y="2339176"/>
            <a:ext cx="5436096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Доля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обучающихся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принимающих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участие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 олимпиадах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и  конкурсах – 45 %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391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Мои документы\презентации\2014\Новый рисунок (7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571480"/>
            <a:ext cx="8715198" cy="5003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D:\0_KostenkoEP\03_МежведомственныйСовет\Заседание_15.02.2010\флаг.JPG"/>
          <p:cNvPicPr>
            <a:picLocks noChangeAspect="1" noChangeArrowheads="1"/>
          </p:cNvPicPr>
          <p:nvPr/>
        </p:nvPicPr>
        <p:blipFill>
          <a:blip r:embed="rId3"/>
          <a:srcRect r="77727" b="77722"/>
          <a:stretch>
            <a:fillRect/>
          </a:stretch>
        </p:blipFill>
        <p:spPr bwMode="auto">
          <a:xfrm>
            <a:off x="6948488" y="5503863"/>
            <a:ext cx="2195512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11"/>
          <p:cNvSpPr txBox="1">
            <a:spLocks noChangeArrowheads="1"/>
          </p:cNvSpPr>
          <p:nvPr/>
        </p:nvSpPr>
        <p:spPr bwMode="auto">
          <a:xfrm>
            <a:off x="1571625" y="3071813"/>
            <a:ext cx="6008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БЛАГОДАРЮ ЗА ВНИМАНИЕ!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29375" y="2049463"/>
            <a:ext cx="242887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/>
            <a:endParaRPr lang="ru-RU" sz="1400" dirty="0">
              <a:latin typeface="Century Gothic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00760" y="1357298"/>
            <a:ext cx="29289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Century Gothic" pitchFamily="34" charset="0"/>
              </a:rPr>
              <a:t>30.11.2018</a:t>
            </a:r>
            <a:r>
              <a:rPr lang="ru-RU" sz="1400" dirty="0" smtClean="0">
                <a:latin typeface="Century Gothic" pitchFamily="34" charset="0"/>
              </a:rPr>
              <a:t>, г. Мурманск</a:t>
            </a:r>
            <a:endParaRPr lang="ru-RU" sz="1400" dirty="0">
              <a:latin typeface="Century Gothic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44" y="5763351"/>
            <a:ext cx="4286280" cy="864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1300" dirty="0" smtClean="0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Заместитель министра образования и науки</a:t>
            </a:r>
          </a:p>
          <a:p>
            <a:pPr>
              <a:spcBef>
                <a:spcPct val="20000"/>
              </a:spcBef>
            </a:pPr>
            <a:r>
              <a:rPr lang="ru-RU" sz="1300" dirty="0" smtClean="0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Мурманской области</a:t>
            </a:r>
          </a:p>
          <a:p>
            <a:pPr>
              <a:spcBef>
                <a:spcPct val="20000"/>
              </a:spcBef>
            </a:pPr>
            <a:endParaRPr lang="ru-RU" sz="500" dirty="0" smtClean="0">
              <a:latin typeface="Century Gothic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20000"/>
              </a:spcBef>
            </a:pPr>
            <a:r>
              <a:rPr lang="ru-RU" sz="1300" b="1" dirty="0" smtClean="0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Панькова </a:t>
            </a:r>
            <a:r>
              <a:rPr lang="ru-RU" sz="1300" b="1" dirty="0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Е</a:t>
            </a:r>
            <a:r>
              <a:rPr lang="ru-RU" sz="1300" b="1" dirty="0" smtClean="0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катерина </a:t>
            </a:r>
            <a:r>
              <a:rPr lang="ru-RU" sz="1300" b="1" dirty="0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И</a:t>
            </a:r>
            <a:r>
              <a:rPr lang="ru-RU" sz="1300" b="1" dirty="0" smtClean="0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вановна</a:t>
            </a:r>
            <a:endParaRPr lang="ru-RU" sz="1300" b="1" dirty="0">
              <a:latin typeface="Century Gothic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84099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6078" y="759783"/>
            <a:ext cx="2205682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Родитель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27784" y="212951"/>
            <a:ext cx="3960440" cy="3077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Заказчик услуги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7415" y="1423829"/>
            <a:ext cx="2205682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Чтобы было интересно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56176" y="754831"/>
            <a:ext cx="2205682" cy="3077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Государство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893435" y="1328641"/>
            <a:ext cx="3143061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Актуальная направленность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903509" y="2725349"/>
            <a:ext cx="3123515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Соответствие стандартам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60112" y="2136624"/>
            <a:ext cx="2205682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Бесплатно или дешево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58356" y="2879237"/>
            <a:ext cx="2205682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 в портфолио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893435" y="1828847"/>
            <a:ext cx="3143061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Экономичность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903510" y="2299263"/>
            <a:ext cx="3123515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Качество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877255" y="3203103"/>
            <a:ext cx="3149769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Профилактическая функция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275856" y="754830"/>
            <a:ext cx="2205682" cy="307777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На конкурентный рынок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275856" y="1531550"/>
            <a:ext cx="2205682" cy="954107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То, что максимально удовлетворяет потребности всех сторон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203848" y="4091676"/>
            <a:ext cx="220568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Поставщик услуги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180162" y="4682594"/>
            <a:ext cx="2554893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Стабильность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169234" y="5157192"/>
            <a:ext cx="2554893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Развитие и расширение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58356" y="3510880"/>
            <a:ext cx="220568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Комфортные условия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54181" y="3937787"/>
            <a:ext cx="220568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Близко к дому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180163" y="5589240"/>
            <a:ext cx="2554893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Прибыль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 rot="13715517">
            <a:off x="1995819" y="4497719"/>
            <a:ext cx="978408" cy="48463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право 43"/>
          <p:cNvSpPr/>
          <p:nvPr/>
        </p:nvSpPr>
        <p:spPr>
          <a:xfrm rot="18691410">
            <a:off x="5875563" y="4440278"/>
            <a:ext cx="978408" cy="48463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5849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8839</TotalTime>
  <Words>1154</Words>
  <Application>Microsoft Office PowerPoint</Application>
  <PresentationFormat>Экран (4:3)</PresentationFormat>
  <Paragraphs>219</Paragraphs>
  <Slides>11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НЕГОСУДАРСТВЕННЫЕ ПОСТАВЩИКИ  В СФЕРЕ ОБРАЗОВАНИЯ В  МУРМАНСКОЙ ОБЛАСТИ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Брызгалова А.Е.</dc:creator>
  <cp:lastModifiedBy>Зайцева Н.В.</cp:lastModifiedBy>
  <cp:revision>660</cp:revision>
  <cp:lastPrinted>2018-11-29T05:26:00Z</cp:lastPrinted>
  <dcterms:modified xsi:type="dcterms:W3CDTF">2018-11-29T08:13:40Z</dcterms:modified>
</cp:coreProperties>
</file>